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12192000"/>
  <p:notesSz cx="6858000" cy="9144000"/>
  <p:embeddedFontLst>
    <p:embeddedFont>
      <p:font typeface="Dosis"/>
      <p:regular r:id="rId77"/>
      <p:bold r:id="rId78"/>
    </p:embeddedFont>
    <p:embeddedFont>
      <p:font typeface="Montserrat"/>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3" roundtripDataSignature="AMtx7mggqaIJh0Zjlg9yuEYbNK9mPyIO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740D26-87F1-47BC-A601-DD0D8A161E12}">
  <a:tblStyle styleId="{BD740D26-87F1-47BC-A601-DD0D8A161E1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customschemas.google.com/relationships/presentationmetadata" Target="meta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Dosis-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Montserrat-regular.fntdata"/><Relationship Id="rId34" Type="http://schemas.openxmlformats.org/officeDocument/2006/relationships/slide" Target="slides/slide28.xml"/><Relationship Id="rId78" Type="http://schemas.openxmlformats.org/officeDocument/2006/relationships/font" Target="fonts/Dosis-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ech.org/report-calls-have-30-to-50-percent-conversion-rates-most-come-from-mobile/"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obertaalfrinasimanjuntak/Project-Akhir-Data-Science-Batch-34?search=1"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ech.org/report-calls-have-30-to-50-percent-conversion-rates-most-come-from-mobil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ech.org/report-calls-have-30-to-50-percent-conversion-rates-most-come-from-mobil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ba297097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3ba297097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ba2970975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3ba297097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ba2970975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3ba2970975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7e658029b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67e658029b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7e658029b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67e658029b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7e658029b_3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67e658029b_3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7e658029b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67e658029b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7e658029b_3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67e658029b_3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7e658029b_3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267e658029b_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7e658029b_3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67e658029b_3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ba2970975_0_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US" sz="1200">
                <a:solidFill>
                  <a:schemeClr val="dk1"/>
                </a:solidFill>
                <a:latin typeface="Dosis"/>
                <a:ea typeface="Dosis"/>
                <a:cs typeface="Dosis"/>
                <a:sym typeface="Dosis"/>
              </a:rPr>
              <a:t>Di tahun 2014, sebanyak 40 industri melakukan bisnis melalui telepon sebanyak 32 juta. Analyst menentukan bahwa pemasaran yang dilakukan melalui telepon bertanggung jawab sekitar 54 persen dari semua bisnis. Yang dimana sebanyak 45 persen berasal dari penelusuran secara mobile. [Sumber : </a:t>
            </a:r>
            <a:r>
              <a:rPr lang="en-US" sz="1200" u="sng">
                <a:solidFill>
                  <a:srgbClr val="0563C1"/>
                </a:solidFill>
                <a:latin typeface="Dosis"/>
                <a:ea typeface="Dosis"/>
                <a:cs typeface="Dosis"/>
                <a:sym typeface="Dosis"/>
                <a:hlinkClick r:id="rId2">
                  <a:extLst>
                    <a:ext uri="{A12FA001-AC4F-418D-AE19-62706E023703}">
                      <ahyp:hlinkClr val="tx"/>
                    </a:ext>
                  </a:extLst>
                </a:hlinkClick>
              </a:rPr>
              <a:t>Link</a:t>
            </a:r>
            <a:r>
              <a:rPr lang="en-US" sz="1200">
                <a:solidFill>
                  <a:schemeClr val="dk1"/>
                </a:solidFill>
                <a:latin typeface="Dosis"/>
                <a:ea typeface="Dosis"/>
                <a:cs typeface="Dosis"/>
                <a:sym typeface="Dosis"/>
              </a:rPr>
              <a:t>]</a:t>
            </a:r>
            <a:endParaRPr sz="1200"/>
          </a:p>
        </p:txBody>
      </p:sp>
      <p:sp>
        <p:nvSpPr>
          <p:cNvPr id="145" name="Google Shape;145;g23ba2970975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7e658029b_3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67e658029b_3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67e658029b_3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67e658029b_3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7e658029b_3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67e658029b_3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7e658029b_3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67e658029b_3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7e658029b_3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67e658029b_3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7e658029b_3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267e658029b_3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67e658029b_3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67e658029b_3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7e658029b_3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67e658029b_3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67e658029b_3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67e658029b_3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7e658029b_3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67e658029b_3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d3724e0ef_2_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154" name="Google Shape;154;g25d3724e0ef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3ba2970975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3ba2970975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3ba2970975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23ba2970975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67e658029b_3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67e658029b_3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67e658029b_3_2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497" name="Google Shape;497;g267e658029b_3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67e658029b_3_2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509" name="Google Shape;509;g267e658029b_3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7e658029b_3_25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519" name="Google Shape;519;g267e658029b_3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7e658029b_3_2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528" name="Google Shape;528;g267e658029b_3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67e658029b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67e658029b_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3ba2970975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3ba2970975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7e658029b_9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267e658029b_9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d3724e0ef_2_3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25d3724e0ef_2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67e658029b_9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67e658029b_9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67e658029b_9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67e658029b_9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sz="1200"/>
          </a:p>
          <a:p>
            <a:pPr indent="0" lvl="0" marL="0" rtl="0" algn="just">
              <a:lnSpc>
                <a:spcPct val="100000"/>
              </a:lnSpc>
              <a:spcBef>
                <a:spcPts val="0"/>
              </a:spcBef>
              <a:spcAft>
                <a:spcPts val="0"/>
              </a:spcAft>
              <a:buClr>
                <a:schemeClr val="dk1"/>
              </a:buClr>
              <a:buSzPts val="1100"/>
              <a:buFont typeface="Arial"/>
              <a:buNone/>
            </a:pPr>
            <a:r>
              <a:t/>
            </a:r>
            <a:endParaRPr sz="1200"/>
          </a:p>
        </p:txBody>
      </p:sp>
      <p:sp>
        <p:nvSpPr>
          <p:cNvPr id="574" name="Google Shape;5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d3724e0ef_2_79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25d3724e0ef_2_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900"/>
              <a:buFont typeface="Montserrat"/>
              <a:buNone/>
            </a:pPr>
            <a:r>
              <a:rPr lang="en-US" sz="1000">
                <a:solidFill>
                  <a:schemeClr val="dk1"/>
                </a:solidFill>
                <a:latin typeface="Montserrat"/>
                <a:ea typeface="Montserrat"/>
                <a:cs typeface="Montserrat"/>
                <a:sym typeface="Montserrat"/>
              </a:rPr>
              <a:t>kayaknya untuk outlier balance di handle pake IQR atau Z score saja, buat ngehilangin balance yg negatif tapi ga ngerubah sebaran nya (?) atau mungkin kita tidak harus menghapus outlier dalam balance agar nanti saat data di train menjadi robust</a:t>
            </a:r>
            <a:endParaRPr i="1" sz="10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3ecc75296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3ecc7529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ecc752968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3ecc75296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3ecc752968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23ecc752968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3ecc752968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23ecc752968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3ecc75296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23ecc752968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3ecc752968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23ecc752968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3ecc752968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23ecc75296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d3724e0ef_2_12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25d3724e0ef_2_1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3ecc752968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23ecc752968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3ecc752968_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23ecc752968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3ed42dd61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23ed42dd612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4abca23b35dc716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4abca23b35dc716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3ed42dd612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23ed42dd612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3ed42dd612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23ed42dd61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3ed42dd612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3ed42dd612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67e658029b_9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g267e658029b_9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US" u="sng">
                <a:solidFill>
                  <a:srgbClr val="0563C1"/>
                </a:solidFill>
                <a:latin typeface="Dosis"/>
                <a:ea typeface="Dosis"/>
                <a:cs typeface="Dosis"/>
                <a:sym typeface="Dosis"/>
                <a:hlinkClick r:id="rId2">
                  <a:extLst>
                    <a:ext uri="{A12FA001-AC4F-418D-AE19-62706E023703}">
                      <ahyp:hlinkClr val="tx"/>
                    </a:ext>
                  </a:extLst>
                </a:hlinkClick>
              </a:rPr>
              <a:t>https://github.com/robertaalfrinasimanjuntak/Project-Akhir-Data-Science-Batch-34?search=1</a:t>
            </a:r>
            <a:r>
              <a:rPr b="1" lang="en-US">
                <a:solidFill>
                  <a:schemeClr val="dk1"/>
                </a:solidFill>
                <a:latin typeface="Dosis"/>
                <a:ea typeface="Dosis"/>
                <a:cs typeface="Dosis"/>
                <a:sym typeface="Dosis"/>
              </a:rPr>
              <a:t>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3ed42dd612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23ed42dd61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3ed42dd612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g23ed42dd612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d3724e0ef_2_16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25d3724e0ef_2_1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3ed42dd612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5" name="Google Shape;825;g23ed42dd61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d3724e0ef_2_20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US" sz="1200">
                <a:solidFill>
                  <a:schemeClr val="dk1"/>
                </a:solidFill>
                <a:latin typeface="Dosis"/>
                <a:ea typeface="Dosis"/>
                <a:cs typeface="Dosis"/>
                <a:sym typeface="Dosis"/>
              </a:rPr>
              <a:t>Di tahun 2014, sebanyak 40 industri melakukan bisnis melalui telepon sebanyak 32 juta. Analyst menentukan bahwa pemasaran yang dilakukan melalui telepon bertanggung jawab sekitar 54 persen dari semua bisnis. Yang dimana sebanyak 45 persen berasal dari penelusuran secara mobile. [Sumber : </a:t>
            </a:r>
            <a:r>
              <a:rPr lang="en-US" sz="1200" u="sng">
                <a:solidFill>
                  <a:srgbClr val="0563C1"/>
                </a:solidFill>
                <a:latin typeface="Dosis"/>
                <a:ea typeface="Dosis"/>
                <a:cs typeface="Dosis"/>
                <a:sym typeface="Dosis"/>
                <a:hlinkClick r:id="rId2">
                  <a:extLst>
                    <a:ext uri="{A12FA001-AC4F-418D-AE19-62706E023703}">
                      <ahyp:hlinkClr val="tx"/>
                    </a:ext>
                  </a:extLst>
                </a:hlinkClick>
              </a:rPr>
              <a:t>Link</a:t>
            </a:r>
            <a:r>
              <a:rPr lang="en-US" sz="1200">
                <a:solidFill>
                  <a:schemeClr val="dk1"/>
                </a:solidFill>
                <a:latin typeface="Dosis"/>
                <a:ea typeface="Dosis"/>
                <a:cs typeface="Dosis"/>
                <a:sym typeface="Dosis"/>
              </a:rPr>
              <a:t>]</a:t>
            </a:r>
            <a:endParaRPr sz="1200"/>
          </a:p>
        </p:txBody>
      </p:sp>
      <p:sp>
        <p:nvSpPr>
          <p:cNvPr id="240" name="Google Shape;240;g25d3724e0ef_2_20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ba2970975_0_6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US" sz="1200">
                <a:solidFill>
                  <a:schemeClr val="dk1"/>
                </a:solidFill>
                <a:latin typeface="Dosis"/>
                <a:ea typeface="Dosis"/>
                <a:cs typeface="Dosis"/>
                <a:sym typeface="Dosis"/>
              </a:rPr>
              <a:t>Di tahun 2014, sebanyak 40 industri melakukan bisnis melalui telepon sebanyak 32 juta. Analyst menentukan bahwa pemasaran yang dilakukan melalui telepon bertanggung jawab sekitar 54 persen dari semua bisnis. Yang dimana sebanyak 45 persen berasal dari penelusuran secara mobile. [Sumber : </a:t>
            </a:r>
            <a:r>
              <a:rPr lang="en-US" sz="1200" u="sng">
                <a:solidFill>
                  <a:srgbClr val="0563C1"/>
                </a:solidFill>
                <a:latin typeface="Dosis"/>
                <a:ea typeface="Dosis"/>
                <a:cs typeface="Dosis"/>
                <a:sym typeface="Dosis"/>
                <a:hlinkClick r:id="rId2">
                  <a:extLst>
                    <a:ext uri="{A12FA001-AC4F-418D-AE19-62706E023703}">
                      <ahyp:hlinkClr val="tx"/>
                    </a:ext>
                  </a:extLst>
                </a:hlinkClick>
              </a:rPr>
              <a:t>Link</a:t>
            </a:r>
            <a:r>
              <a:rPr lang="en-US" sz="1200">
                <a:solidFill>
                  <a:schemeClr val="dk1"/>
                </a:solidFill>
                <a:latin typeface="Dosis"/>
                <a:ea typeface="Dosis"/>
                <a:cs typeface="Dosis"/>
                <a:sym typeface="Dosis"/>
              </a:rPr>
              <a:t>]</a:t>
            </a:r>
            <a:endParaRPr sz="1200"/>
          </a:p>
        </p:txBody>
      </p:sp>
      <p:sp>
        <p:nvSpPr>
          <p:cNvPr id="252" name="Google Shape;252;g23ba2970975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dul dan Konten">
  <p:cSld name="Judul dan Konten">
    <p:spTree>
      <p:nvGrpSpPr>
        <p:cNvPr id="80" name="Shape 80"/>
        <p:cNvGrpSpPr/>
        <p:nvPr/>
      </p:nvGrpSpPr>
      <p:grpSpPr>
        <a:xfrm>
          <a:off x="0" y="0"/>
          <a:ext cx="0" cy="0"/>
          <a:chOff x="0" y="0"/>
          <a:chExt cx="0" cy="0"/>
        </a:xfrm>
      </p:grpSpPr>
      <p:sp>
        <p:nvSpPr>
          <p:cNvPr id="81" name="Google Shape;81;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3" name="Google Shape;8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a:lvl1pPr>
            <a:lvl2pPr indent="0" lvl="1" marL="0" marR="0" algn="r">
              <a:lnSpc>
                <a:spcPct val="100000"/>
              </a:lnSpc>
              <a:spcBef>
                <a:spcPts val="0"/>
              </a:spcBef>
              <a:spcAft>
                <a:spcPts val="0"/>
              </a:spcAft>
              <a:buClr>
                <a:srgbClr val="000000"/>
              </a:buClr>
              <a:buSzPts val="1200"/>
              <a:buFont typeface="Arial"/>
              <a:buNone/>
              <a:defRPr/>
            </a:lvl2pPr>
            <a:lvl3pPr indent="0" lvl="2" marL="0" marR="0" algn="r">
              <a:lnSpc>
                <a:spcPct val="100000"/>
              </a:lnSpc>
              <a:spcBef>
                <a:spcPts val="0"/>
              </a:spcBef>
              <a:spcAft>
                <a:spcPts val="0"/>
              </a:spcAft>
              <a:buClr>
                <a:srgbClr val="000000"/>
              </a:buClr>
              <a:buSzPts val="1200"/>
              <a:buFont typeface="Arial"/>
              <a:buNone/>
              <a:defRPr/>
            </a:lvl3pPr>
            <a:lvl4pPr indent="0" lvl="3" marL="0" marR="0" algn="r">
              <a:lnSpc>
                <a:spcPct val="100000"/>
              </a:lnSpc>
              <a:spcBef>
                <a:spcPts val="0"/>
              </a:spcBef>
              <a:spcAft>
                <a:spcPts val="0"/>
              </a:spcAft>
              <a:buClr>
                <a:srgbClr val="000000"/>
              </a:buClr>
              <a:buSzPts val="1200"/>
              <a:buFont typeface="Arial"/>
              <a:buNone/>
              <a:defRPr/>
            </a:lvl4pPr>
            <a:lvl5pPr indent="0" lvl="4" marL="0" marR="0" algn="r">
              <a:lnSpc>
                <a:spcPct val="100000"/>
              </a:lnSpc>
              <a:spcBef>
                <a:spcPts val="0"/>
              </a:spcBef>
              <a:spcAft>
                <a:spcPts val="0"/>
              </a:spcAft>
              <a:buClr>
                <a:srgbClr val="000000"/>
              </a:buClr>
              <a:buSzPts val="1200"/>
              <a:buFont typeface="Arial"/>
              <a:buNone/>
              <a:defRPr/>
            </a:lvl5pPr>
            <a:lvl6pPr indent="0" lvl="5" marL="0" marR="0" algn="r">
              <a:lnSpc>
                <a:spcPct val="100000"/>
              </a:lnSpc>
              <a:spcBef>
                <a:spcPts val="0"/>
              </a:spcBef>
              <a:spcAft>
                <a:spcPts val="0"/>
              </a:spcAft>
              <a:buClr>
                <a:srgbClr val="000000"/>
              </a:buClr>
              <a:buSzPts val="1200"/>
              <a:buFont typeface="Arial"/>
              <a:buNone/>
              <a:defRPr/>
            </a:lvl6pPr>
            <a:lvl7pPr indent="0" lvl="6" marL="0" marR="0" algn="r">
              <a:lnSpc>
                <a:spcPct val="100000"/>
              </a:lnSpc>
              <a:spcBef>
                <a:spcPts val="0"/>
              </a:spcBef>
              <a:spcAft>
                <a:spcPts val="0"/>
              </a:spcAft>
              <a:buClr>
                <a:srgbClr val="000000"/>
              </a:buClr>
              <a:buSzPts val="1200"/>
              <a:buFont typeface="Arial"/>
              <a:buNone/>
              <a:defRPr/>
            </a:lvl7pPr>
            <a:lvl8pPr indent="0" lvl="7" marL="0" marR="0" algn="r">
              <a:lnSpc>
                <a:spcPct val="100000"/>
              </a:lnSpc>
              <a:spcBef>
                <a:spcPts val="0"/>
              </a:spcBef>
              <a:spcAft>
                <a:spcPts val="0"/>
              </a:spcAft>
              <a:buClr>
                <a:srgbClr val="000000"/>
              </a:buClr>
              <a:buSzPts val="1200"/>
              <a:buFont typeface="Arial"/>
              <a:buNone/>
              <a:defRPr/>
            </a:lvl8pPr>
            <a:lvl9pPr indent="0" lvl="8" marL="0" marR="0" algn="r">
              <a:lnSpc>
                <a:spcPct val="100000"/>
              </a:lnSpc>
              <a:spcBef>
                <a:spcPts val="0"/>
              </a:spcBef>
              <a:spcAft>
                <a:spcPts val="0"/>
              </a:spcAft>
              <a:buClr>
                <a:srgbClr val="000000"/>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6"/>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92" name="Google Shape;92;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7"/>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95" name="Google Shape;95;p2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96" name="Google Shape;96;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8"/>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99" name="Google Shape;99;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30"/>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02" name="Google Shape;102;p30"/>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03" name="Google Shape;103;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3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06" name="Google Shape;106;p3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107" name="Google Shape;107;p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3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10" name="Google Shape;110;p32"/>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11" name="Google Shape;111;p32"/>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12" name="Google Shape;112;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3" name="Shape 1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14" name="Shape 114"/>
        <p:cNvGrpSpPr/>
        <p:nvPr/>
      </p:nvGrpSpPr>
      <p:grpSpPr>
        <a:xfrm>
          <a:off x="0" y="0"/>
          <a:ext cx="0" cy="0"/>
          <a:chOff x="0" y="0"/>
          <a:chExt cx="0" cy="0"/>
        </a:xfrm>
      </p:grpSpPr>
      <p:sp>
        <p:nvSpPr>
          <p:cNvPr id="115" name="Google Shape;115;p34"/>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16" name="Google Shape;116;p34"/>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17" name="Google Shape;117;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18" name="Shape 118"/>
        <p:cNvGrpSpPr/>
        <p:nvPr/>
      </p:nvGrpSpPr>
      <p:grpSpPr>
        <a:xfrm>
          <a:off x="0" y="0"/>
          <a:ext cx="0" cy="0"/>
          <a:chOff x="0" y="0"/>
          <a:chExt cx="0" cy="0"/>
        </a:xfrm>
      </p:grpSpPr>
      <p:sp>
        <p:nvSpPr>
          <p:cNvPr id="119" name="Google Shape;119;p3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5"/>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1" name="Google Shape;121;p35"/>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2" name="Google Shape;122;p35"/>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23" name="Google Shape;123;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bg>
      <p:bgPr>
        <a:blipFill>
          <a:blip r:embed="rId2">
            <a:alphaModFix/>
          </a:blip>
          <a:stretch>
            <a:fillRect/>
          </a:stretch>
        </a:blipFill>
      </p:bgPr>
    </p:bg>
    <p:spTree>
      <p:nvGrpSpPr>
        <p:cNvPr id="124" name="Shape 12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25" name="Shape 125"/>
        <p:cNvGrpSpPr/>
        <p:nvPr/>
      </p:nvGrpSpPr>
      <p:grpSpPr>
        <a:xfrm>
          <a:off x="0" y="0"/>
          <a:ext cx="0" cy="0"/>
          <a:chOff x="0" y="0"/>
          <a:chExt cx="0" cy="0"/>
        </a:xfrm>
      </p:grpSpPr>
      <p:sp>
        <p:nvSpPr>
          <p:cNvPr id="126" name="Google Shape;126;p37"/>
          <p:cNvSpPr txBox="1"/>
          <p:nvPr>
            <p:ph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p:txBody>
      </p:sp>
      <p:sp>
        <p:nvSpPr>
          <p:cNvPr id="127" name="Google Shape;127;p37"/>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128" name="Google Shape;128;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1" name="Shape 131"/>
        <p:cNvGrpSpPr/>
        <p:nvPr/>
      </p:nvGrpSpPr>
      <p:grpSpPr>
        <a:xfrm>
          <a:off x="0" y="0"/>
          <a:ext cx="0" cy="0"/>
          <a:chOff x="0" y="0"/>
          <a:chExt cx="0" cy="0"/>
        </a:xfrm>
      </p:grpSpPr>
      <p:sp>
        <p:nvSpPr>
          <p:cNvPr id="132" name="Google Shape;132;p39"/>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3" name="Google Shape;133;p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34" name="Google Shape;134;p3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135" name="Google Shape;135;p3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136" name="Google Shape;136;p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p:nvPr>
            <p:ph idx="2" type="pic"/>
          </p:nvPr>
        </p:nvSpPr>
        <p:spPr>
          <a:xfrm>
            <a:off x="5183188" y="987425"/>
            <a:ext cx="6172200" cy="4873625"/>
          </a:xfrm>
          <a:prstGeom prst="rect">
            <a:avLst/>
          </a:prstGeom>
          <a:noFill/>
          <a:ln>
            <a:noFill/>
          </a:ln>
        </p:spPr>
      </p:sp>
      <p:sp>
        <p:nvSpPr>
          <p:cNvPr id="64" name="Google Shape;64;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88" name="Google Shape;88;p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9" name="Google Shape;89;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36.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37.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42.png"/><Relationship Id="rId5"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17.png"/><Relationship Id="rId5"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image" Target="../media/image73.png"/><Relationship Id="rId6"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0.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86.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89.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s://narasi.tv/read/narasi-daily/umk-jakarta-2023-naik-56-persen-dari-tahun-sebelumnya-cek-daftarnya-di-sini"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hyperlink" Target="https://www.sofi.com/learn/content/negative-bank-balance/" TargetMode="External"/><Relationship Id="rId4" Type="http://schemas.openxmlformats.org/officeDocument/2006/relationships/hyperlink" Target="https://www.sofi.com/learn/content/negative-bank-balance/" TargetMode="External"/><Relationship Id="rId5" Type="http://schemas.openxmlformats.org/officeDocument/2006/relationships/image" Target="../media/image88.png"/><Relationship Id="rId6"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93.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99.png"/><Relationship Id="rId4" Type="http://schemas.openxmlformats.org/officeDocument/2006/relationships/image" Target="../media/image98.png"/><Relationship Id="rId5" Type="http://schemas.openxmlformats.org/officeDocument/2006/relationships/image" Target="../media/image1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02.png"/><Relationship Id="rId4" Type="http://schemas.openxmlformats.org/officeDocument/2006/relationships/image" Target="../media/image105.png"/><Relationship Id="rId5" Type="http://schemas.openxmlformats.org/officeDocument/2006/relationships/image" Target="../media/image101.png"/><Relationship Id="rId6" Type="http://schemas.openxmlformats.org/officeDocument/2006/relationships/image" Target="../media/image103.png"/><Relationship Id="rId7" Type="http://schemas.openxmlformats.org/officeDocument/2006/relationships/image" Target="../media/image1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0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github.com/robertaalfrinasimanjuntak/Project-Akhir-Data-Science-Batch-34?search=1" TargetMode="External"/><Relationship Id="rId4" Type="http://schemas.openxmlformats.org/officeDocument/2006/relationships/hyperlink" Target="https://github.com/robertaalfrinasimanjuntak/Project-Akhir-Data-Science-Batch-34?search=1"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hyperlink" Target="https://martech.org/report-calls-have-30-to-50-percent-conversion-rates-most-come-from-mobi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1"/>
          <p:cNvSpPr txBox="1"/>
          <p:nvPr>
            <p:ph type="ctrTitle"/>
          </p:nvPr>
        </p:nvSpPr>
        <p:spPr>
          <a:xfrm>
            <a:off x="569250" y="1267625"/>
            <a:ext cx="5504700" cy="724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990"/>
              <a:buFont typeface="Arial"/>
              <a:buNone/>
            </a:pPr>
            <a:r>
              <a:rPr b="1" lang="en-US" sz="3200">
                <a:solidFill>
                  <a:schemeClr val="lt1"/>
                </a:solidFill>
                <a:latin typeface="Montserrat"/>
                <a:ea typeface="Montserrat"/>
                <a:cs typeface="Montserrat"/>
                <a:sym typeface="Montserrat"/>
              </a:rPr>
              <a:t>Laporan Final Project </a:t>
            </a:r>
            <a:endParaRPr b="1" sz="3200">
              <a:solidFill>
                <a:schemeClr val="lt1"/>
              </a:solidFill>
              <a:latin typeface="Montserrat"/>
              <a:ea typeface="Montserrat"/>
              <a:cs typeface="Montserrat"/>
              <a:sym typeface="Montserrat"/>
            </a:endParaRPr>
          </a:p>
        </p:txBody>
      </p:sp>
      <p:sp>
        <p:nvSpPr>
          <p:cNvPr id="142" name="Google Shape;142;p1"/>
          <p:cNvSpPr txBox="1"/>
          <p:nvPr>
            <p:ph idx="1" type="subTitle"/>
          </p:nvPr>
        </p:nvSpPr>
        <p:spPr>
          <a:xfrm>
            <a:off x="519600" y="2311250"/>
            <a:ext cx="5604000" cy="384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Kelompok 1 - DataWhiz</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None/>
            </a:pPr>
            <a:r>
              <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Nick Wisely (Ketua Kelompok)</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Faizah Dhiya Annisa</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Annisa’ Kunny Latifa</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Mohammad Iman A</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Nafla Reihan Alya S</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Roberta Alfrina S</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Naela Adiba</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Bunga Puji Lestari</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None/>
            </a:pPr>
            <a:r>
              <a:rPr lang="en-US" sz="2200">
                <a:solidFill>
                  <a:schemeClr val="lt1"/>
                </a:solidFill>
                <a:latin typeface="Montserrat"/>
                <a:ea typeface="Montserrat"/>
                <a:cs typeface="Montserrat"/>
                <a:sym typeface="Montserrat"/>
              </a:rPr>
              <a:t>Sonia Anthera Rojak</a:t>
            </a:r>
            <a:endParaRPr sz="22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g23ba2970975_0_21"/>
          <p:cNvSpPr txBox="1"/>
          <p:nvPr>
            <p:ph idx="1" type="body"/>
          </p:nvPr>
        </p:nvSpPr>
        <p:spPr>
          <a:xfrm>
            <a:off x="509450" y="1307200"/>
            <a:ext cx="111729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600">
                <a:latin typeface="Dosis"/>
                <a:ea typeface="Dosis"/>
                <a:cs typeface="Dosis"/>
                <a:sym typeface="Dosis"/>
              </a:rPr>
              <a:t>Dataset ini memiliki 45211 baris dan 17 kolom (terdiri atas 7 data numerik dan 10 data kategorik).</a:t>
            </a:r>
            <a:endParaRPr sz="2600">
              <a:latin typeface="Dosis"/>
              <a:ea typeface="Dosis"/>
              <a:cs typeface="Dosis"/>
              <a:sym typeface="Dosis"/>
            </a:endParaRPr>
          </a:p>
          <a:p>
            <a:pPr indent="0" lvl="0" marL="0" rtl="0" algn="l">
              <a:lnSpc>
                <a:spcPct val="90000"/>
              </a:lnSpc>
              <a:spcBef>
                <a:spcPts val="1000"/>
              </a:spcBef>
              <a:spcAft>
                <a:spcPts val="0"/>
              </a:spcAft>
              <a:buSzPts val="1800"/>
              <a:buNone/>
            </a:pPr>
            <a:r>
              <a:t/>
            </a:r>
            <a:endParaRPr sz="2600">
              <a:latin typeface="Dosis"/>
              <a:ea typeface="Dosis"/>
              <a:cs typeface="Dosis"/>
              <a:sym typeface="Dosis"/>
            </a:endParaRPr>
          </a:p>
          <a:p>
            <a:pPr indent="0" lvl="0" marL="0" rtl="0" algn="l">
              <a:lnSpc>
                <a:spcPct val="90000"/>
              </a:lnSpc>
              <a:spcBef>
                <a:spcPts val="1000"/>
              </a:spcBef>
              <a:spcAft>
                <a:spcPts val="0"/>
              </a:spcAft>
              <a:buSzPts val="1800"/>
              <a:buNone/>
            </a:pPr>
            <a:r>
              <a:rPr lang="en-US" sz="2600">
                <a:latin typeface="Dosis"/>
                <a:ea typeface="Dosis"/>
                <a:cs typeface="Dosis"/>
                <a:sym typeface="Dosis"/>
              </a:rPr>
              <a:t>Data numerik</a:t>
            </a:r>
            <a:endParaRPr sz="2600">
              <a:latin typeface="Dosis"/>
              <a:ea typeface="Dosis"/>
              <a:cs typeface="Dosis"/>
              <a:sym typeface="Dosis"/>
            </a:endParaRPr>
          </a:p>
        </p:txBody>
      </p:sp>
      <p:sp>
        <p:nvSpPr>
          <p:cNvPr id="264" name="Google Shape;264;g23ba2970975_0_2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65" name="Google Shape;265;g23ba2970975_0_21"/>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Descriptive Statistics</a:t>
            </a:r>
            <a:endParaRPr sz="3300">
              <a:solidFill>
                <a:schemeClr val="lt1"/>
              </a:solidFill>
              <a:latin typeface="Montserrat"/>
              <a:ea typeface="Montserrat"/>
              <a:cs typeface="Montserrat"/>
              <a:sym typeface="Montserrat"/>
            </a:endParaRPr>
          </a:p>
        </p:txBody>
      </p:sp>
      <p:graphicFrame>
        <p:nvGraphicFramePr>
          <p:cNvPr id="266" name="Google Shape;266;g23ba2970975_0_21"/>
          <p:cNvGraphicFramePr/>
          <p:nvPr/>
        </p:nvGraphicFramePr>
        <p:xfrm>
          <a:off x="612050" y="3138200"/>
          <a:ext cx="3000000" cy="3000000"/>
        </p:xfrm>
        <a:graphic>
          <a:graphicData uri="http://schemas.openxmlformats.org/drawingml/2006/table">
            <a:tbl>
              <a:tblPr>
                <a:noFill/>
                <a:tableStyleId>{BD740D26-87F1-47BC-A601-DD0D8A161E12}</a:tableStyleId>
              </a:tblPr>
              <a:tblGrid>
                <a:gridCol w="1922900"/>
                <a:gridCol w="8875625"/>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age</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usia klien</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balance</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saldo tahunan rata-rata </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day</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hari kontak terakhir di bulan itu</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duration</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durasi kontak terakhir (sekon)</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campaign</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jumlah kontak yang dilakukan selama kampanye ini untuk klien ini (termasuk kontak terakhir)</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pdays</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jumlah hari yang berlalu setelah klien terakhir dihubungi dari kampanye sebelumnya</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previous</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solidFill>
                            <a:schemeClr val="dk1"/>
                          </a:solidFill>
                          <a:latin typeface="Dosis"/>
                          <a:ea typeface="Dosis"/>
                          <a:cs typeface="Dosis"/>
                          <a:sym typeface="Dosis"/>
                        </a:rPr>
                        <a:t>jumlah kontak yang dilakukan sebelum kampanye ini untuk klien ini </a:t>
                      </a:r>
                      <a:endParaRPr sz="1800" u="none" cap="none" strike="noStrike">
                        <a:latin typeface="Dosis"/>
                        <a:ea typeface="Dosis"/>
                        <a:cs typeface="Dosis"/>
                        <a:sym typeface="Dosis"/>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g23ba2970975_0_31"/>
          <p:cNvSpPr txBox="1"/>
          <p:nvPr>
            <p:ph idx="1" type="body"/>
          </p:nvPr>
        </p:nvSpPr>
        <p:spPr>
          <a:xfrm>
            <a:off x="509450" y="1307200"/>
            <a:ext cx="111729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600">
                <a:latin typeface="Dosis"/>
                <a:ea typeface="Dosis"/>
                <a:cs typeface="Dosis"/>
                <a:sym typeface="Dosis"/>
              </a:rPr>
              <a:t>Data kategorik</a:t>
            </a:r>
            <a:endParaRPr sz="2600">
              <a:latin typeface="Dosis"/>
              <a:ea typeface="Dosis"/>
              <a:cs typeface="Dosis"/>
              <a:sym typeface="Dosis"/>
            </a:endParaRPr>
          </a:p>
          <a:p>
            <a:pPr indent="0" lvl="0" marL="0" rtl="0" algn="l">
              <a:lnSpc>
                <a:spcPct val="135714"/>
              </a:lnSpc>
              <a:spcBef>
                <a:spcPts val="0"/>
              </a:spcBef>
              <a:spcAft>
                <a:spcPts val="0"/>
              </a:spcAft>
              <a:buClr>
                <a:schemeClr val="dk1"/>
              </a:buClr>
              <a:buSzPts val="1100"/>
              <a:buFont typeface="Arial"/>
              <a:buNone/>
            </a:pPr>
            <a:r>
              <a:t/>
            </a:r>
            <a:endParaRPr sz="1050">
              <a:highlight>
                <a:srgbClr val="F7F7F7"/>
              </a:highlight>
              <a:latin typeface="Courier New"/>
              <a:ea typeface="Courier New"/>
              <a:cs typeface="Courier New"/>
              <a:sym typeface="Courier New"/>
            </a:endParaRPr>
          </a:p>
          <a:p>
            <a:pPr indent="0" lvl="0" marL="0" rtl="0" algn="l">
              <a:lnSpc>
                <a:spcPct val="90000"/>
              </a:lnSpc>
              <a:spcBef>
                <a:spcPts val="1000"/>
              </a:spcBef>
              <a:spcAft>
                <a:spcPts val="0"/>
              </a:spcAft>
              <a:buSzPts val="1800"/>
              <a:buNone/>
            </a:pPr>
            <a:r>
              <a:t/>
            </a:r>
            <a:endParaRPr sz="2600">
              <a:latin typeface="Dosis"/>
              <a:ea typeface="Dosis"/>
              <a:cs typeface="Dosis"/>
              <a:sym typeface="Dosis"/>
            </a:endParaRPr>
          </a:p>
        </p:txBody>
      </p:sp>
      <p:sp>
        <p:nvSpPr>
          <p:cNvPr id="272" name="Google Shape;272;g23ba2970975_0_3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73" name="Google Shape;273;g23ba2970975_0_31"/>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Descriptive Statistics</a:t>
            </a:r>
            <a:endParaRPr sz="3300">
              <a:solidFill>
                <a:schemeClr val="lt1"/>
              </a:solidFill>
              <a:latin typeface="Montserrat"/>
              <a:ea typeface="Montserrat"/>
              <a:cs typeface="Montserrat"/>
              <a:sym typeface="Montserrat"/>
            </a:endParaRPr>
          </a:p>
        </p:txBody>
      </p:sp>
      <p:graphicFrame>
        <p:nvGraphicFramePr>
          <p:cNvPr id="274" name="Google Shape;274;g23ba2970975_0_31"/>
          <p:cNvGraphicFramePr/>
          <p:nvPr/>
        </p:nvGraphicFramePr>
        <p:xfrm>
          <a:off x="509450" y="1963625"/>
          <a:ext cx="3000000" cy="3000000"/>
        </p:xfrm>
        <a:graphic>
          <a:graphicData uri="http://schemas.openxmlformats.org/drawingml/2006/table">
            <a:tbl>
              <a:tblPr>
                <a:noFill/>
                <a:tableStyleId>{BD740D26-87F1-47BC-A601-DD0D8A161E12}</a:tableStyleId>
              </a:tblPr>
              <a:tblGrid>
                <a:gridCol w="1922900"/>
                <a:gridCol w="8875625"/>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job</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Jenis pekerjaan nasabah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marital</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Status nasabah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education</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Status pendidikan nasabah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default</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Status nasabah dalam pembayaran hutang </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housing</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Kepemilikan rumah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loan</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Status kepemilikan Hutang</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contact</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Tipe kontak nasabah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month</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Bulan </a:t>
                      </a:r>
                      <a:endParaRPr sz="1800" u="none" cap="none" strike="noStrike">
                        <a:solidFill>
                          <a:schemeClr val="dk1"/>
                        </a:solidFill>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poutcome</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Dosis"/>
                          <a:ea typeface="Dosis"/>
                          <a:cs typeface="Dosis"/>
                          <a:sym typeface="Dosis"/>
                        </a:rPr>
                        <a:t>Hasil dari promosi sebelumnya</a:t>
                      </a:r>
                      <a:endParaRPr sz="1800" u="none" cap="none" strike="noStrike">
                        <a:solidFill>
                          <a:schemeClr val="dk1"/>
                        </a:solidFill>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y</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Dosis"/>
                          <a:ea typeface="Dosis"/>
                          <a:cs typeface="Dosis"/>
                          <a:sym typeface="Dosis"/>
                        </a:rPr>
                        <a:t>Status nasabah yang mengikuti deposito</a:t>
                      </a:r>
                      <a:endParaRPr sz="1800" u="none" cap="none" strike="noStrike">
                        <a:solidFill>
                          <a:schemeClr val="dk1"/>
                        </a:solidFill>
                        <a:latin typeface="Dosis"/>
                        <a:ea typeface="Dosis"/>
                        <a:cs typeface="Dosis"/>
                        <a:sym typeface="Dosis"/>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g23ba2970975_0_39"/>
          <p:cNvSpPr txBox="1"/>
          <p:nvPr>
            <p:ph idx="1" type="body"/>
          </p:nvPr>
        </p:nvSpPr>
        <p:spPr>
          <a:xfrm>
            <a:off x="473625" y="1269300"/>
            <a:ext cx="10880100" cy="52098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Apakah ada kolom dengan tipe data kurang sesuai, atau nama kolom dan isinya kurang sesuai? </a:t>
            </a:r>
            <a:endParaRPr>
              <a:solidFill>
                <a:srgbClr val="019FAB"/>
              </a:solidFill>
              <a:latin typeface="Dosis"/>
              <a:ea typeface="Dosis"/>
              <a:cs typeface="Dosis"/>
              <a:sym typeface="Dosis"/>
            </a:endParaRPr>
          </a:p>
          <a:p>
            <a:pPr indent="0" lvl="0" marL="457200" rtl="0" algn="l">
              <a:lnSpc>
                <a:spcPct val="90000"/>
              </a:lnSpc>
              <a:spcBef>
                <a:spcPts val="1000"/>
              </a:spcBef>
              <a:spcAft>
                <a:spcPts val="0"/>
              </a:spcAft>
              <a:buSzPts val="1800"/>
              <a:buNone/>
            </a:pPr>
            <a:r>
              <a:rPr lang="en-US" sz="1800">
                <a:latin typeface="Dosis"/>
                <a:ea typeface="Dosis"/>
                <a:cs typeface="Dosis"/>
                <a:sym typeface="Dosis"/>
              </a:rPr>
              <a:t>Untuk kolom, tipe data sudah sesuai. Tetapi sebaiknya penamaan kolom seperti target deposito akan diubah, yang awalnya hanya y akan didiskusikan lebih lanjut perubahaannya.</a:t>
            </a:r>
            <a:endParaRPr sz="1800">
              <a:latin typeface="Dosis"/>
              <a:ea typeface="Dosis"/>
              <a:cs typeface="Dosis"/>
              <a:sym typeface="Dosis"/>
            </a:endParaRPr>
          </a:p>
          <a:p>
            <a:pPr indent="-342900" lvl="0" marL="457200" rtl="0" algn="l">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Apakah ada kolom yang memiliki nilai kosong? Jika ada, apa saja? </a:t>
            </a:r>
            <a:endParaRPr>
              <a:solidFill>
                <a:srgbClr val="019FAB"/>
              </a:solidFill>
              <a:latin typeface="Dosis"/>
              <a:ea typeface="Dosis"/>
              <a:cs typeface="Dosis"/>
              <a:sym typeface="Dosis"/>
            </a:endParaRPr>
          </a:p>
          <a:p>
            <a:pPr indent="0" lvl="0" marL="457200" rtl="0" algn="l">
              <a:lnSpc>
                <a:spcPct val="90000"/>
              </a:lnSpc>
              <a:spcBef>
                <a:spcPts val="1000"/>
              </a:spcBef>
              <a:spcAft>
                <a:spcPts val="0"/>
              </a:spcAft>
              <a:buSzPts val="1800"/>
              <a:buNone/>
            </a:pPr>
            <a:r>
              <a:rPr lang="en-US" sz="1800">
                <a:latin typeface="Dosis"/>
                <a:ea typeface="Dosis"/>
                <a:cs typeface="Dosis"/>
                <a:sym typeface="Dosis"/>
              </a:rPr>
              <a:t>Tidak ada. Semua baris dalam setiap kolom memiliki nilai.</a:t>
            </a:r>
            <a:endParaRPr sz="1800">
              <a:latin typeface="Dosis"/>
              <a:ea typeface="Dosis"/>
              <a:cs typeface="Dosis"/>
              <a:sym typeface="Dosis"/>
            </a:endParaRPr>
          </a:p>
          <a:p>
            <a:pPr indent="-342900" lvl="0" marL="457200" rtl="0" algn="l">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Apakah ada kolom yang memiliki nilai summary agak aneh? (min/mean/median/max/unique/top/freq) </a:t>
            </a:r>
            <a:endParaRPr>
              <a:solidFill>
                <a:srgbClr val="019FAB"/>
              </a:solidFill>
              <a:latin typeface="Dosis"/>
              <a:ea typeface="Dosis"/>
              <a:cs typeface="Dosis"/>
              <a:sym typeface="Dosis"/>
            </a:endParaRPr>
          </a:p>
          <a:p>
            <a:pPr indent="-342900" lvl="0" marL="457200" rtl="0" algn="l">
              <a:lnSpc>
                <a:spcPct val="90000"/>
              </a:lnSpc>
              <a:spcBef>
                <a:spcPts val="0"/>
              </a:spcBef>
              <a:spcAft>
                <a:spcPts val="0"/>
              </a:spcAft>
              <a:buSzPts val="1800"/>
              <a:buFont typeface="Dosis"/>
              <a:buChar char="•"/>
            </a:pPr>
            <a:r>
              <a:rPr lang="en-US" sz="1800">
                <a:latin typeface="Dosis"/>
                <a:ea typeface="Dosis"/>
                <a:cs typeface="Dosis"/>
                <a:sym typeface="Dosis"/>
              </a:rPr>
              <a:t>Untuk kolom balance nilai minimal nasabah memiliki saldo sebesar -8.019 Euro, sedangkan untuk nilai maksimal nasabah memiliki saldo sebesar 102.127 Euro. Yang bisa dikatakan menjadi sebuah outlier yang dimana rata-rata nasabah memiliki saldo sebesar 449 Euro (median).</a:t>
            </a:r>
            <a:endParaRPr sz="1800">
              <a:latin typeface="Dosis"/>
              <a:ea typeface="Dosis"/>
              <a:cs typeface="Dosis"/>
              <a:sym typeface="Dosis"/>
            </a:endParaRPr>
          </a:p>
          <a:p>
            <a:pPr indent="-342900" lvl="0" marL="457200" rtl="0" algn="l">
              <a:lnSpc>
                <a:spcPct val="90000"/>
              </a:lnSpc>
              <a:spcBef>
                <a:spcPts val="0"/>
              </a:spcBef>
              <a:spcAft>
                <a:spcPts val="0"/>
              </a:spcAft>
              <a:buSzPts val="1800"/>
              <a:buFont typeface="Dosis"/>
              <a:buChar char="•"/>
            </a:pPr>
            <a:r>
              <a:rPr lang="en-US" sz="1800">
                <a:latin typeface="Dosis"/>
                <a:ea typeface="Dosis"/>
                <a:cs typeface="Dosis"/>
                <a:sym typeface="Dosis"/>
              </a:rPr>
              <a:t>Untuk kolom bagian campaign rata-rata nasabah dihubungi sebanyak 2 kali, tetapi ada nasabah yang dihubungi hingga 63 kali.</a:t>
            </a:r>
            <a:endParaRPr sz="1800">
              <a:latin typeface="Dosis"/>
              <a:ea typeface="Dosis"/>
              <a:cs typeface="Dosis"/>
              <a:sym typeface="Dosis"/>
            </a:endParaRPr>
          </a:p>
        </p:txBody>
      </p:sp>
      <p:sp>
        <p:nvSpPr>
          <p:cNvPr id="280" name="Google Shape;280;g23ba2970975_0_3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81" name="Google Shape;281;g23ba2970975_0_39"/>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Descriptive Statistics</a:t>
            </a:r>
            <a:endParaRPr sz="330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pic>
        <p:nvPicPr>
          <p:cNvPr id="286" name="Google Shape;286;g267e658029b_3_0"/>
          <p:cNvPicPr preferRelativeResize="0"/>
          <p:nvPr/>
        </p:nvPicPr>
        <p:blipFill rotWithShape="1">
          <a:blip r:embed="rId3">
            <a:alphaModFix/>
          </a:blip>
          <a:srcRect b="0" l="0" r="78768" t="0"/>
          <a:stretch/>
        </p:blipFill>
        <p:spPr>
          <a:xfrm>
            <a:off x="333865" y="2067953"/>
            <a:ext cx="2458275" cy="4221000"/>
          </a:xfrm>
          <a:prstGeom prst="rect">
            <a:avLst/>
          </a:prstGeom>
          <a:noFill/>
          <a:ln>
            <a:noFill/>
          </a:ln>
        </p:spPr>
      </p:pic>
      <p:sp>
        <p:nvSpPr>
          <p:cNvPr id="287" name="Google Shape;287;g267e658029b_3_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88" name="Google Shape;288;g267e658029b_3_0"/>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pic>
        <p:nvPicPr>
          <p:cNvPr id="289" name="Google Shape;289;g267e658029b_3_0"/>
          <p:cNvPicPr preferRelativeResize="0"/>
          <p:nvPr/>
        </p:nvPicPr>
        <p:blipFill rotWithShape="1">
          <a:blip r:embed="rId4">
            <a:alphaModFix/>
          </a:blip>
          <a:srcRect b="0" l="0" r="0" t="0"/>
          <a:stretch/>
        </p:blipFill>
        <p:spPr>
          <a:xfrm>
            <a:off x="3865500" y="1878521"/>
            <a:ext cx="3844950" cy="2911725"/>
          </a:xfrm>
          <a:prstGeom prst="rect">
            <a:avLst/>
          </a:prstGeom>
          <a:noFill/>
          <a:ln>
            <a:noFill/>
          </a:ln>
        </p:spPr>
      </p:pic>
      <p:sp>
        <p:nvSpPr>
          <p:cNvPr id="290" name="Google Shape;290;g267e658029b_3_0"/>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Age (Numerik)</a:t>
            </a:r>
            <a:endParaRPr b="0" i="0" sz="1800" u="none" cap="none" strike="noStrike">
              <a:solidFill>
                <a:schemeClr val="dk1"/>
              </a:solidFill>
              <a:latin typeface="Montserrat"/>
              <a:ea typeface="Montserrat"/>
              <a:cs typeface="Montserrat"/>
              <a:sym typeface="Montserrat"/>
            </a:endParaRPr>
          </a:p>
        </p:txBody>
      </p:sp>
      <p:pic>
        <p:nvPicPr>
          <p:cNvPr id="291" name="Google Shape;291;g267e658029b_3_0"/>
          <p:cNvPicPr preferRelativeResize="0"/>
          <p:nvPr/>
        </p:nvPicPr>
        <p:blipFill rotWithShape="1">
          <a:blip r:embed="rId5">
            <a:alphaModFix/>
          </a:blip>
          <a:srcRect b="0" l="0" r="87498" t="0"/>
          <a:stretch/>
        </p:blipFill>
        <p:spPr>
          <a:xfrm rot="5400000">
            <a:off x="5830638" y="2931023"/>
            <a:ext cx="1392801" cy="5323075"/>
          </a:xfrm>
          <a:prstGeom prst="rect">
            <a:avLst/>
          </a:prstGeom>
          <a:noFill/>
          <a:ln>
            <a:noFill/>
          </a:ln>
        </p:spPr>
      </p:pic>
      <p:sp>
        <p:nvSpPr>
          <p:cNvPr id="292" name="Google Shape;292;g267e658029b_3_0"/>
          <p:cNvSpPr/>
          <p:nvPr/>
        </p:nvSpPr>
        <p:spPr>
          <a:xfrm>
            <a:off x="8619900" y="1553475"/>
            <a:ext cx="2936400" cy="1251600"/>
          </a:xfrm>
          <a:prstGeom prst="wedgeRoundRectCallout">
            <a:avLst>
              <a:gd fmla="val 9733" name="adj1"/>
              <a:gd fmla="val 9787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rgbClr val="212121"/>
                </a:solidFill>
                <a:latin typeface="Dosis"/>
                <a:ea typeface="Dosis"/>
                <a:cs typeface="Dosis"/>
                <a:sym typeface="Dosis"/>
              </a:rPr>
              <a:t>rentang umur berada di angka 18 - 95 tahun, sebaran dari umur bersifat normal.</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pic>
        <p:nvPicPr>
          <p:cNvPr id="297" name="Google Shape;297;g267e658029b_3_12"/>
          <p:cNvPicPr preferRelativeResize="0"/>
          <p:nvPr/>
        </p:nvPicPr>
        <p:blipFill rotWithShape="1">
          <a:blip r:embed="rId3">
            <a:alphaModFix/>
          </a:blip>
          <a:srcRect b="0" l="0" r="78404" t="0"/>
          <a:stretch/>
        </p:blipFill>
        <p:spPr>
          <a:xfrm>
            <a:off x="383450" y="2048400"/>
            <a:ext cx="2553825" cy="4311225"/>
          </a:xfrm>
          <a:prstGeom prst="rect">
            <a:avLst/>
          </a:prstGeom>
          <a:noFill/>
          <a:ln>
            <a:noFill/>
          </a:ln>
        </p:spPr>
      </p:pic>
      <p:sp>
        <p:nvSpPr>
          <p:cNvPr id="298" name="Google Shape;298;g267e658029b_3_1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99" name="Google Shape;299;g267e658029b_3_12"/>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00" name="Google Shape;300;g267e658029b_3_12"/>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Balance (Numerik)</a:t>
            </a:r>
            <a:endParaRPr b="0" i="0" sz="1800" u="none" cap="none" strike="noStrike">
              <a:solidFill>
                <a:schemeClr val="dk1"/>
              </a:solidFill>
              <a:latin typeface="Montserrat"/>
              <a:ea typeface="Montserrat"/>
              <a:cs typeface="Montserrat"/>
              <a:sym typeface="Montserrat"/>
            </a:endParaRPr>
          </a:p>
        </p:txBody>
      </p:sp>
      <p:pic>
        <p:nvPicPr>
          <p:cNvPr id="301" name="Google Shape;301;g267e658029b_3_12"/>
          <p:cNvPicPr preferRelativeResize="0"/>
          <p:nvPr/>
        </p:nvPicPr>
        <p:blipFill rotWithShape="1">
          <a:blip r:embed="rId3">
            <a:alphaModFix/>
          </a:blip>
          <a:srcRect b="0" l="20619" r="65757" t="0"/>
          <a:stretch/>
        </p:blipFill>
        <p:spPr>
          <a:xfrm>
            <a:off x="1326125" y="2045350"/>
            <a:ext cx="1611150" cy="4311225"/>
          </a:xfrm>
          <a:prstGeom prst="rect">
            <a:avLst/>
          </a:prstGeom>
          <a:noFill/>
          <a:ln>
            <a:noFill/>
          </a:ln>
        </p:spPr>
      </p:pic>
      <p:pic>
        <p:nvPicPr>
          <p:cNvPr id="302" name="Google Shape;302;g267e658029b_3_12"/>
          <p:cNvPicPr preferRelativeResize="0"/>
          <p:nvPr/>
        </p:nvPicPr>
        <p:blipFill rotWithShape="1">
          <a:blip r:embed="rId4">
            <a:alphaModFix/>
          </a:blip>
          <a:srcRect b="0" l="0" r="0" t="0"/>
          <a:stretch/>
        </p:blipFill>
        <p:spPr>
          <a:xfrm>
            <a:off x="4105275" y="1309950"/>
            <a:ext cx="4470625" cy="3172725"/>
          </a:xfrm>
          <a:prstGeom prst="rect">
            <a:avLst/>
          </a:prstGeom>
          <a:noFill/>
          <a:ln>
            <a:noFill/>
          </a:ln>
        </p:spPr>
      </p:pic>
      <p:pic>
        <p:nvPicPr>
          <p:cNvPr id="303" name="Google Shape;303;g267e658029b_3_12"/>
          <p:cNvPicPr preferRelativeResize="0"/>
          <p:nvPr/>
        </p:nvPicPr>
        <p:blipFill rotWithShape="1">
          <a:blip r:embed="rId5">
            <a:alphaModFix/>
          </a:blip>
          <a:srcRect b="0" l="0" r="0" t="0"/>
          <a:stretch/>
        </p:blipFill>
        <p:spPr>
          <a:xfrm>
            <a:off x="9555175" y="1197775"/>
            <a:ext cx="1716950" cy="5500800"/>
          </a:xfrm>
          <a:prstGeom prst="rect">
            <a:avLst/>
          </a:prstGeom>
          <a:noFill/>
          <a:ln>
            <a:noFill/>
          </a:ln>
        </p:spPr>
      </p:pic>
      <p:sp>
        <p:nvSpPr>
          <p:cNvPr id="304" name="Google Shape;304;g267e658029b_3_12"/>
          <p:cNvSpPr/>
          <p:nvPr/>
        </p:nvSpPr>
        <p:spPr>
          <a:xfrm>
            <a:off x="3437750" y="5239450"/>
            <a:ext cx="5788500" cy="1315500"/>
          </a:xfrm>
          <a:prstGeom prst="wedgeRoundRectCallout">
            <a:avLst>
              <a:gd fmla="val -40333" name="adj1"/>
              <a:gd fmla="val -8393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6550" lvl="0" marL="457200" marR="0" rtl="0" algn="l">
              <a:lnSpc>
                <a:spcPct val="115000"/>
              </a:lnSpc>
              <a:spcBef>
                <a:spcPts val="600"/>
              </a:spcBef>
              <a:spcAft>
                <a:spcPts val="0"/>
              </a:spcAft>
              <a:buClr>
                <a:srgbClr val="212121"/>
              </a:buClr>
              <a:buSzPts val="1700"/>
              <a:buFont typeface="Dosis"/>
              <a:buChar char="●"/>
            </a:pPr>
            <a:r>
              <a:rPr b="1" i="0" lang="en-US" sz="1700" u="none" cap="none" strike="noStrike">
                <a:solidFill>
                  <a:srgbClr val="212121"/>
                </a:solidFill>
                <a:latin typeface="Dosis"/>
                <a:ea typeface="Dosis"/>
                <a:cs typeface="Dosis"/>
                <a:sym typeface="Dosis"/>
              </a:rPr>
              <a:t>terdapat balance yang bernilai negatif (tidak normal).</a:t>
            </a:r>
            <a:endParaRPr b="1" i="0" sz="1700" u="none" cap="none" strike="noStrike">
              <a:solidFill>
                <a:srgbClr val="212121"/>
              </a:solidFill>
              <a:latin typeface="Dosis"/>
              <a:ea typeface="Dosis"/>
              <a:cs typeface="Dosis"/>
              <a:sym typeface="Dosis"/>
            </a:endParaRPr>
          </a:p>
          <a:p>
            <a:pPr indent="-336550" lvl="0" marL="457200" marR="0" rtl="0" algn="l">
              <a:lnSpc>
                <a:spcPct val="115000"/>
              </a:lnSpc>
              <a:spcBef>
                <a:spcPts val="0"/>
              </a:spcBef>
              <a:spcAft>
                <a:spcPts val="0"/>
              </a:spcAft>
              <a:buClr>
                <a:srgbClr val="212121"/>
              </a:buClr>
              <a:buSzPts val="1700"/>
              <a:buFont typeface="Dosis"/>
              <a:buChar char="●"/>
            </a:pPr>
            <a:r>
              <a:rPr b="0" i="0" lang="en-US" sz="1700" u="none" cap="none" strike="noStrike">
                <a:solidFill>
                  <a:srgbClr val="212121"/>
                </a:solidFill>
                <a:latin typeface="Dosis"/>
                <a:ea typeface="Dosis"/>
                <a:cs typeface="Dosis"/>
                <a:sym typeface="Dosis"/>
              </a:rPr>
              <a:t>harus ada treatment untuk yang nilainya negatif. Opsi yang paling relevan adalah menghapus data yang bernilai negatif. </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8" name="Shape 308"/>
        <p:cNvGrpSpPr/>
        <p:nvPr/>
      </p:nvGrpSpPr>
      <p:grpSpPr>
        <a:xfrm>
          <a:off x="0" y="0"/>
          <a:ext cx="0" cy="0"/>
          <a:chOff x="0" y="0"/>
          <a:chExt cx="0" cy="0"/>
        </a:xfrm>
      </p:grpSpPr>
      <p:pic>
        <p:nvPicPr>
          <p:cNvPr id="309" name="Google Shape;309;g267e658029b_3_24"/>
          <p:cNvPicPr preferRelativeResize="0"/>
          <p:nvPr/>
        </p:nvPicPr>
        <p:blipFill rotWithShape="1">
          <a:blip r:embed="rId3">
            <a:alphaModFix/>
          </a:blip>
          <a:srcRect b="0" l="0" r="79480" t="0"/>
          <a:stretch/>
        </p:blipFill>
        <p:spPr>
          <a:xfrm>
            <a:off x="364925" y="2048400"/>
            <a:ext cx="2382075" cy="4231975"/>
          </a:xfrm>
          <a:prstGeom prst="rect">
            <a:avLst/>
          </a:prstGeom>
          <a:noFill/>
          <a:ln>
            <a:noFill/>
          </a:ln>
        </p:spPr>
      </p:pic>
      <p:sp>
        <p:nvSpPr>
          <p:cNvPr id="310" name="Google Shape;310;g267e658029b_3_24"/>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11" name="Google Shape;311;g267e658029b_3_24"/>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12" name="Google Shape;312;g267e658029b_3_24"/>
          <p:cNvSpPr/>
          <p:nvPr/>
        </p:nvSpPr>
        <p:spPr>
          <a:xfrm>
            <a:off x="0" y="1052975"/>
            <a:ext cx="36768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Day (Numerik)</a:t>
            </a:r>
            <a:endParaRPr b="0" i="0" sz="1800" u="none" cap="none" strike="noStrike">
              <a:solidFill>
                <a:schemeClr val="dk1"/>
              </a:solidFill>
              <a:latin typeface="Montserrat"/>
              <a:ea typeface="Montserrat"/>
              <a:cs typeface="Montserrat"/>
              <a:sym typeface="Montserrat"/>
            </a:endParaRPr>
          </a:p>
        </p:txBody>
      </p:sp>
      <p:pic>
        <p:nvPicPr>
          <p:cNvPr id="313" name="Google Shape;313;g267e658029b_3_24"/>
          <p:cNvPicPr preferRelativeResize="0"/>
          <p:nvPr/>
        </p:nvPicPr>
        <p:blipFill rotWithShape="1">
          <a:blip r:embed="rId3">
            <a:alphaModFix/>
          </a:blip>
          <a:srcRect b="0" l="34547" r="52389" t="0"/>
          <a:stretch/>
        </p:blipFill>
        <p:spPr>
          <a:xfrm>
            <a:off x="1230574" y="2048400"/>
            <a:ext cx="1516425" cy="4231975"/>
          </a:xfrm>
          <a:prstGeom prst="rect">
            <a:avLst/>
          </a:prstGeom>
          <a:noFill/>
          <a:ln>
            <a:noFill/>
          </a:ln>
        </p:spPr>
      </p:pic>
      <p:pic>
        <p:nvPicPr>
          <p:cNvPr id="314" name="Google Shape;314;g267e658029b_3_24"/>
          <p:cNvPicPr preferRelativeResize="0"/>
          <p:nvPr/>
        </p:nvPicPr>
        <p:blipFill rotWithShape="1">
          <a:blip r:embed="rId4">
            <a:alphaModFix/>
          </a:blip>
          <a:srcRect b="0" l="0" r="0" t="0"/>
          <a:stretch/>
        </p:blipFill>
        <p:spPr>
          <a:xfrm>
            <a:off x="4108213" y="1516776"/>
            <a:ext cx="3975375" cy="3048950"/>
          </a:xfrm>
          <a:prstGeom prst="rect">
            <a:avLst/>
          </a:prstGeom>
          <a:noFill/>
          <a:ln>
            <a:noFill/>
          </a:ln>
        </p:spPr>
      </p:pic>
      <p:pic>
        <p:nvPicPr>
          <p:cNvPr id="315" name="Google Shape;315;g267e658029b_3_24"/>
          <p:cNvPicPr preferRelativeResize="0"/>
          <p:nvPr/>
        </p:nvPicPr>
        <p:blipFill rotWithShape="1">
          <a:blip r:embed="rId5">
            <a:alphaModFix/>
          </a:blip>
          <a:srcRect b="0" l="0" r="0" t="0"/>
          <a:stretch/>
        </p:blipFill>
        <p:spPr>
          <a:xfrm rot="5400000">
            <a:off x="5904088" y="2463887"/>
            <a:ext cx="1719925" cy="6174450"/>
          </a:xfrm>
          <a:prstGeom prst="rect">
            <a:avLst/>
          </a:prstGeom>
          <a:noFill/>
          <a:ln>
            <a:noFill/>
          </a:ln>
        </p:spPr>
      </p:pic>
      <p:sp>
        <p:nvSpPr>
          <p:cNvPr id="316" name="Google Shape;316;g267e658029b_3_24"/>
          <p:cNvSpPr/>
          <p:nvPr/>
        </p:nvSpPr>
        <p:spPr>
          <a:xfrm>
            <a:off x="8790400" y="1799750"/>
            <a:ext cx="2936400" cy="1251600"/>
          </a:xfrm>
          <a:prstGeom prst="wedgeRoundRectCallout">
            <a:avLst>
              <a:gd fmla="val 9733" name="adj1"/>
              <a:gd fmla="val 9787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700"/>
              <a:buFont typeface="Arial"/>
              <a:buNone/>
            </a:pPr>
            <a:r>
              <a:rPr b="0" i="0" lang="en-US" sz="1700" u="none" cap="none" strike="noStrike">
                <a:solidFill>
                  <a:srgbClr val="212121"/>
                </a:solidFill>
                <a:latin typeface="Dosis"/>
                <a:ea typeface="Dosis"/>
                <a:cs typeface="Dosis"/>
                <a:sym typeface="Dosis"/>
              </a:rPr>
              <a:t>berupa tanggal kontak terakhir dalam suatu bulan, tidak ada tanggal yang bersifat anomali .</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pic>
        <p:nvPicPr>
          <p:cNvPr id="321" name="Google Shape;321;g267e658029b_3_37"/>
          <p:cNvPicPr preferRelativeResize="0"/>
          <p:nvPr/>
        </p:nvPicPr>
        <p:blipFill rotWithShape="1">
          <a:blip r:embed="rId3">
            <a:alphaModFix/>
          </a:blip>
          <a:srcRect b="0" l="0" r="79153" t="0"/>
          <a:stretch/>
        </p:blipFill>
        <p:spPr>
          <a:xfrm>
            <a:off x="364925" y="2048400"/>
            <a:ext cx="2419950" cy="4231975"/>
          </a:xfrm>
          <a:prstGeom prst="rect">
            <a:avLst/>
          </a:prstGeom>
          <a:noFill/>
          <a:ln>
            <a:noFill/>
          </a:ln>
        </p:spPr>
      </p:pic>
      <p:sp>
        <p:nvSpPr>
          <p:cNvPr id="322" name="Google Shape;322;g267e658029b_3_3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23" name="Google Shape;323;g267e658029b_3_37"/>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24" name="Google Shape;324;g267e658029b_3_37"/>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Duration (Numerik)</a:t>
            </a:r>
            <a:endParaRPr b="0" i="0" sz="1800" u="none" cap="none" strike="noStrike">
              <a:solidFill>
                <a:schemeClr val="dk1"/>
              </a:solidFill>
              <a:latin typeface="Montserrat"/>
              <a:ea typeface="Montserrat"/>
              <a:cs typeface="Montserrat"/>
              <a:sym typeface="Montserrat"/>
            </a:endParaRPr>
          </a:p>
        </p:txBody>
      </p:sp>
      <p:pic>
        <p:nvPicPr>
          <p:cNvPr id="325" name="Google Shape;325;g267e658029b_3_37"/>
          <p:cNvPicPr preferRelativeResize="0"/>
          <p:nvPr/>
        </p:nvPicPr>
        <p:blipFill rotWithShape="1">
          <a:blip r:embed="rId3">
            <a:alphaModFix/>
          </a:blip>
          <a:srcRect b="0" l="47114" r="39169" t="0"/>
          <a:stretch/>
        </p:blipFill>
        <p:spPr>
          <a:xfrm>
            <a:off x="1192675" y="2050100"/>
            <a:ext cx="1592200" cy="4231975"/>
          </a:xfrm>
          <a:prstGeom prst="rect">
            <a:avLst/>
          </a:prstGeom>
          <a:noFill/>
          <a:ln>
            <a:noFill/>
          </a:ln>
        </p:spPr>
      </p:pic>
      <p:pic>
        <p:nvPicPr>
          <p:cNvPr id="326" name="Google Shape;326;g267e658029b_3_37"/>
          <p:cNvPicPr preferRelativeResize="0"/>
          <p:nvPr/>
        </p:nvPicPr>
        <p:blipFill rotWithShape="1">
          <a:blip r:embed="rId4">
            <a:alphaModFix/>
          </a:blip>
          <a:srcRect b="0" l="0" r="0" t="0"/>
          <a:stretch/>
        </p:blipFill>
        <p:spPr>
          <a:xfrm>
            <a:off x="4263525" y="1499625"/>
            <a:ext cx="4091100" cy="3051275"/>
          </a:xfrm>
          <a:prstGeom prst="rect">
            <a:avLst/>
          </a:prstGeom>
          <a:noFill/>
          <a:ln>
            <a:noFill/>
          </a:ln>
        </p:spPr>
      </p:pic>
      <p:pic>
        <p:nvPicPr>
          <p:cNvPr id="327" name="Google Shape;327;g267e658029b_3_37"/>
          <p:cNvPicPr preferRelativeResize="0"/>
          <p:nvPr/>
        </p:nvPicPr>
        <p:blipFill rotWithShape="1">
          <a:blip r:embed="rId5">
            <a:alphaModFix/>
          </a:blip>
          <a:srcRect b="0" l="0" r="0" t="0"/>
          <a:stretch/>
        </p:blipFill>
        <p:spPr>
          <a:xfrm>
            <a:off x="9666775" y="1141530"/>
            <a:ext cx="1592200" cy="5394019"/>
          </a:xfrm>
          <a:prstGeom prst="rect">
            <a:avLst/>
          </a:prstGeom>
          <a:noFill/>
          <a:ln>
            <a:noFill/>
          </a:ln>
        </p:spPr>
      </p:pic>
      <p:sp>
        <p:nvSpPr>
          <p:cNvPr id="328" name="Google Shape;328;g267e658029b_3_37"/>
          <p:cNvSpPr/>
          <p:nvPr/>
        </p:nvSpPr>
        <p:spPr>
          <a:xfrm>
            <a:off x="4149025" y="5228750"/>
            <a:ext cx="5115000" cy="1306800"/>
          </a:xfrm>
          <a:prstGeom prst="wedgeRoundRectCallout">
            <a:avLst>
              <a:gd fmla="val -43668" name="adj1"/>
              <a:gd fmla="val -8044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marR="0" rtl="0" algn="l">
              <a:lnSpc>
                <a:spcPct val="115000"/>
              </a:lnSpc>
              <a:spcBef>
                <a:spcPts val="60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lamanya durasi pemanggilan (dalam detik).</a:t>
            </a:r>
            <a:endParaRPr b="0" i="0" sz="1800" u="none" cap="none" strike="noStrike">
              <a:solidFill>
                <a:srgbClr val="212121"/>
              </a:solidFill>
              <a:latin typeface="Dosis"/>
              <a:ea typeface="Dosis"/>
              <a:cs typeface="Dosis"/>
              <a:sym typeface="Dosis"/>
            </a:endParaRPr>
          </a:p>
          <a:p>
            <a:pPr indent="-342900" lvl="0" marL="457200" marR="0" rtl="0" algn="l">
              <a:lnSpc>
                <a:spcPct val="115000"/>
              </a:lnSpc>
              <a:spcBef>
                <a:spcPts val="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ada yang bernilai nol, (bisa diartikan memang tidak diangkat).</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2" name="Shape 332"/>
        <p:cNvGrpSpPr/>
        <p:nvPr/>
      </p:nvGrpSpPr>
      <p:grpSpPr>
        <a:xfrm>
          <a:off x="0" y="0"/>
          <a:ext cx="0" cy="0"/>
          <a:chOff x="0" y="0"/>
          <a:chExt cx="0" cy="0"/>
        </a:xfrm>
      </p:grpSpPr>
      <p:pic>
        <p:nvPicPr>
          <p:cNvPr id="333" name="Google Shape;333;g267e658029b_3_52"/>
          <p:cNvPicPr preferRelativeResize="0"/>
          <p:nvPr/>
        </p:nvPicPr>
        <p:blipFill rotWithShape="1">
          <a:blip r:embed="rId3">
            <a:alphaModFix/>
          </a:blip>
          <a:srcRect b="0" l="0" r="79153" t="0"/>
          <a:stretch/>
        </p:blipFill>
        <p:spPr>
          <a:xfrm>
            <a:off x="364925" y="2048400"/>
            <a:ext cx="2419950" cy="4231975"/>
          </a:xfrm>
          <a:prstGeom prst="rect">
            <a:avLst/>
          </a:prstGeom>
          <a:noFill/>
          <a:ln>
            <a:noFill/>
          </a:ln>
        </p:spPr>
      </p:pic>
      <p:sp>
        <p:nvSpPr>
          <p:cNvPr id="334" name="Google Shape;334;g267e658029b_3_5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35" name="Google Shape;335;g267e658029b_3_52"/>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36" name="Google Shape;336;g267e658029b_3_52"/>
          <p:cNvSpPr/>
          <p:nvPr/>
        </p:nvSpPr>
        <p:spPr>
          <a:xfrm>
            <a:off x="0" y="1052975"/>
            <a:ext cx="37170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Campaign (Numerik)</a:t>
            </a:r>
            <a:endParaRPr b="0" i="0" sz="1800" u="none" cap="none" strike="noStrike">
              <a:solidFill>
                <a:schemeClr val="dk1"/>
              </a:solidFill>
              <a:latin typeface="Montserrat"/>
              <a:ea typeface="Montserrat"/>
              <a:cs typeface="Montserrat"/>
              <a:sym typeface="Montserrat"/>
            </a:endParaRPr>
          </a:p>
        </p:txBody>
      </p:sp>
      <p:pic>
        <p:nvPicPr>
          <p:cNvPr id="337" name="Google Shape;337;g267e658029b_3_52"/>
          <p:cNvPicPr preferRelativeResize="0"/>
          <p:nvPr/>
        </p:nvPicPr>
        <p:blipFill rotWithShape="1">
          <a:blip r:embed="rId3">
            <a:alphaModFix/>
          </a:blip>
          <a:srcRect b="0" l="59518" r="26765" t="0"/>
          <a:stretch/>
        </p:blipFill>
        <p:spPr>
          <a:xfrm>
            <a:off x="1192675" y="2050100"/>
            <a:ext cx="1592200" cy="4231975"/>
          </a:xfrm>
          <a:prstGeom prst="rect">
            <a:avLst/>
          </a:prstGeom>
          <a:noFill/>
          <a:ln>
            <a:noFill/>
          </a:ln>
        </p:spPr>
      </p:pic>
      <p:pic>
        <p:nvPicPr>
          <p:cNvPr id="338" name="Google Shape;338;g267e658029b_3_52"/>
          <p:cNvPicPr preferRelativeResize="0"/>
          <p:nvPr/>
        </p:nvPicPr>
        <p:blipFill rotWithShape="1">
          <a:blip r:embed="rId4">
            <a:alphaModFix/>
          </a:blip>
          <a:srcRect b="0" l="0" r="0" t="0"/>
          <a:stretch/>
        </p:blipFill>
        <p:spPr>
          <a:xfrm>
            <a:off x="10017750" y="1234700"/>
            <a:ext cx="1506925" cy="5359150"/>
          </a:xfrm>
          <a:prstGeom prst="rect">
            <a:avLst/>
          </a:prstGeom>
          <a:noFill/>
          <a:ln>
            <a:noFill/>
          </a:ln>
        </p:spPr>
      </p:pic>
      <p:pic>
        <p:nvPicPr>
          <p:cNvPr id="339" name="Google Shape;339;g267e658029b_3_52"/>
          <p:cNvPicPr preferRelativeResize="0"/>
          <p:nvPr/>
        </p:nvPicPr>
        <p:blipFill rotWithShape="1">
          <a:blip r:embed="rId5">
            <a:alphaModFix/>
          </a:blip>
          <a:srcRect b="0" l="0" r="0" t="0"/>
          <a:stretch/>
        </p:blipFill>
        <p:spPr>
          <a:xfrm>
            <a:off x="4887651" y="1396600"/>
            <a:ext cx="3959550" cy="3235050"/>
          </a:xfrm>
          <a:prstGeom prst="rect">
            <a:avLst/>
          </a:prstGeom>
          <a:noFill/>
          <a:ln>
            <a:noFill/>
          </a:ln>
        </p:spPr>
      </p:pic>
      <p:sp>
        <p:nvSpPr>
          <p:cNvPr id="340" name="Google Shape;340;g267e658029b_3_52"/>
          <p:cNvSpPr/>
          <p:nvPr/>
        </p:nvSpPr>
        <p:spPr>
          <a:xfrm>
            <a:off x="3448050" y="4975275"/>
            <a:ext cx="6516900" cy="13068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marR="0" rtl="0" algn="l">
              <a:lnSpc>
                <a:spcPct val="115000"/>
              </a:lnSpc>
              <a:spcBef>
                <a:spcPts val="60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banyaknya kontak yang dilakukan terhadap clients.</a:t>
            </a:r>
            <a:endParaRPr b="0" i="0" sz="1800" u="none" cap="none" strike="noStrike">
              <a:solidFill>
                <a:srgbClr val="212121"/>
              </a:solidFill>
              <a:latin typeface="Dosis"/>
              <a:ea typeface="Dosis"/>
              <a:cs typeface="Dosis"/>
              <a:sym typeface="Dosis"/>
            </a:endParaRPr>
          </a:p>
          <a:p>
            <a:pPr indent="-342900" lvl="0" marL="457200" marR="0" rtl="0" algn="l">
              <a:lnSpc>
                <a:spcPct val="115000"/>
              </a:lnSpc>
              <a:spcBef>
                <a:spcPts val="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nilai maksimal hingga 63, bernilai sangat jauh bahkan terhadap Q3. dapat diprediksi bahwa terdapat banyak outlier.</a:t>
            </a:r>
            <a:endParaRPr b="0" i="0" sz="2400" u="none" cap="none" strike="noStrike">
              <a:solidFill>
                <a:srgbClr val="212121"/>
              </a:solidFill>
              <a:latin typeface="Dosis"/>
              <a:ea typeface="Dosis"/>
              <a:cs typeface="Dosis"/>
              <a:sym typeface="Dosi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pic>
        <p:nvPicPr>
          <p:cNvPr id="345" name="Google Shape;345;g267e658029b_3_63"/>
          <p:cNvPicPr preferRelativeResize="0"/>
          <p:nvPr/>
        </p:nvPicPr>
        <p:blipFill rotWithShape="1">
          <a:blip r:embed="rId3">
            <a:alphaModFix/>
          </a:blip>
          <a:srcRect b="0" l="0" r="79153" t="0"/>
          <a:stretch/>
        </p:blipFill>
        <p:spPr>
          <a:xfrm>
            <a:off x="364925" y="2048400"/>
            <a:ext cx="2419950" cy="4231975"/>
          </a:xfrm>
          <a:prstGeom prst="rect">
            <a:avLst/>
          </a:prstGeom>
          <a:noFill/>
          <a:ln>
            <a:noFill/>
          </a:ln>
        </p:spPr>
      </p:pic>
      <p:sp>
        <p:nvSpPr>
          <p:cNvPr id="346" name="Google Shape;346;g267e658029b_3_6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47" name="Google Shape;347;g267e658029b_3_6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48" name="Google Shape;348;g267e658029b_3_63"/>
          <p:cNvSpPr/>
          <p:nvPr/>
        </p:nvSpPr>
        <p:spPr>
          <a:xfrm>
            <a:off x="0" y="1052975"/>
            <a:ext cx="36942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Pdays (Numerik)</a:t>
            </a:r>
            <a:endParaRPr b="0" i="0" sz="1800" u="none" cap="none" strike="noStrike">
              <a:solidFill>
                <a:schemeClr val="dk1"/>
              </a:solidFill>
              <a:latin typeface="Montserrat"/>
              <a:ea typeface="Montserrat"/>
              <a:cs typeface="Montserrat"/>
              <a:sym typeface="Montserrat"/>
            </a:endParaRPr>
          </a:p>
        </p:txBody>
      </p:sp>
      <p:pic>
        <p:nvPicPr>
          <p:cNvPr id="349" name="Google Shape;349;g267e658029b_3_63"/>
          <p:cNvPicPr preferRelativeResize="0"/>
          <p:nvPr/>
        </p:nvPicPr>
        <p:blipFill rotWithShape="1">
          <a:blip r:embed="rId3">
            <a:alphaModFix/>
          </a:blip>
          <a:srcRect b="0" l="72737" r="13546" t="0"/>
          <a:stretch/>
        </p:blipFill>
        <p:spPr>
          <a:xfrm>
            <a:off x="1192675" y="2050100"/>
            <a:ext cx="1592200" cy="4231975"/>
          </a:xfrm>
          <a:prstGeom prst="rect">
            <a:avLst/>
          </a:prstGeom>
          <a:noFill/>
          <a:ln>
            <a:noFill/>
          </a:ln>
        </p:spPr>
      </p:pic>
      <p:pic>
        <p:nvPicPr>
          <p:cNvPr id="350" name="Google Shape;350;g267e658029b_3_63"/>
          <p:cNvPicPr preferRelativeResize="0"/>
          <p:nvPr/>
        </p:nvPicPr>
        <p:blipFill rotWithShape="1">
          <a:blip r:embed="rId4">
            <a:alphaModFix/>
          </a:blip>
          <a:srcRect b="0" l="0" r="0" t="0"/>
          <a:stretch/>
        </p:blipFill>
        <p:spPr>
          <a:xfrm>
            <a:off x="10127050" y="1128775"/>
            <a:ext cx="1825771" cy="5606825"/>
          </a:xfrm>
          <a:prstGeom prst="rect">
            <a:avLst/>
          </a:prstGeom>
          <a:noFill/>
          <a:ln>
            <a:noFill/>
          </a:ln>
        </p:spPr>
      </p:pic>
      <p:pic>
        <p:nvPicPr>
          <p:cNvPr id="351" name="Google Shape;351;g267e658029b_3_63"/>
          <p:cNvPicPr preferRelativeResize="0"/>
          <p:nvPr/>
        </p:nvPicPr>
        <p:blipFill rotWithShape="1">
          <a:blip r:embed="rId5">
            <a:alphaModFix/>
          </a:blip>
          <a:srcRect b="0" l="0" r="0" t="0"/>
          <a:stretch/>
        </p:blipFill>
        <p:spPr>
          <a:xfrm>
            <a:off x="4552963" y="1311250"/>
            <a:ext cx="3805982" cy="2967112"/>
          </a:xfrm>
          <a:prstGeom prst="rect">
            <a:avLst/>
          </a:prstGeom>
          <a:noFill/>
          <a:ln>
            <a:noFill/>
          </a:ln>
        </p:spPr>
      </p:pic>
      <p:sp>
        <p:nvSpPr>
          <p:cNvPr id="352" name="Google Shape;352;g267e658029b_3_63"/>
          <p:cNvSpPr/>
          <p:nvPr/>
        </p:nvSpPr>
        <p:spPr>
          <a:xfrm>
            <a:off x="3344950" y="4925500"/>
            <a:ext cx="6449400" cy="17343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6550" lvl="0" marL="457200" marR="685800" rtl="0" algn="l">
              <a:lnSpc>
                <a:spcPct val="115000"/>
              </a:lnSpc>
              <a:spcBef>
                <a:spcPts val="1200"/>
              </a:spcBef>
              <a:spcAft>
                <a:spcPts val="0"/>
              </a:spcAft>
              <a:buClr>
                <a:srgbClr val="212121"/>
              </a:buClr>
              <a:buSzPts val="1700"/>
              <a:buFont typeface="Dosis"/>
              <a:buChar char="●"/>
            </a:pPr>
            <a:r>
              <a:rPr b="0" i="0" lang="en-US" sz="1700" u="none" cap="none" strike="noStrike">
                <a:solidFill>
                  <a:srgbClr val="212121"/>
                </a:solidFill>
                <a:latin typeface="Dosis"/>
                <a:ea typeface="Dosis"/>
                <a:cs typeface="Dosis"/>
                <a:sym typeface="Dosis"/>
              </a:rPr>
              <a:t>lamanya waktu (dalam hari) terakhir kali client ini dihubungi.</a:t>
            </a:r>
            <a:endParaRPr b="0" i="0" sz="1700" u="none" cap="none" strike="noStrike">
              <a:solidFill>
                <a:srgbClr val="212121"/>
              </a:solidFill>
              <a:latin typeface="Dosis"/>
              <a:ea typeface="Dosis"/>
              <a:cs typeface="Dosis"/>
              <a:sym typeface="Dosis"/>
            </a:endParaRPr>
          </a:p>
          <a:p>
            <a:pPr indent="-336550" lvl="0" marL="457200" marR="685800" rtl="0" algn="l">
              <a:lnSpc>
                <a:spcPct val="115000"/>
              </a:lnSpc>
              <a:spcBef>
                <a:spcPts val="0"/>
              </a:spcBef>
              <a:spcAft>
                <a:spcPts val="0"/>
              </a:spcAft>
              <a:buClr>
                <a:srgbClr val="212121"/>
              </a:buClr>
              <a:buSzPts val="1700"/>
              <a:buFont typeface="Dosis"/>
              <a:buChar char="●"/>
            </a:pPr>
            <a:r>
              <a:rPr b="0" i="0" lang="en-US" sz="1700" u="none" cap="none" strike="noStrike">
                <a:solidFill>
                  <a:srgbClr val="212121"/>
                </a:solidFill>
                <a:latin typeface="Dosis"/>
                <a:ea typeface="Dosis"/>
                <a:cs typeface="Dosis"/>
                <a:sym typeface="Dosis"/>
              </a:rPr>
              <a:t>nilai -1 artinya contact belum pernah dihubungi sebelumnya.</a:t>
            </a:r>
            <a:endParaRPr b="0" i="0" sz="1700" u="none" cap="none" strike="noStrike">
              <a:solidFill>
                <a:srgbClr val="212121"/>
              </a:solidFill>
              <a:latin typeface="Dosis"/>
              <a:ea typeface="Dosis"/>
              <a:cs typeface="Dosis"/>
              <a:sym typeface="Dosis"/>
            </a:endParaRPr>
          </a:p>
          <a:p>
            <a:pPr indent="-336550" lvl="0" marL="457200" marR="707270" rtl="0" algn="l">
              <a:lnSpc>
                <a:spcPct val="115000"/>
              </a:lnSpc>
              <a:spcBef>
                <a:spcPts val="0"/>
              </a:spcBef>
              <a:spcAft>
                <a:spcPts val="0"/>
              </a:spcAft>
              <a:buClr>
                <a:srgbClr val="212121"/>
              </a:buClr>
              <a:buSzPts val="1700"/>
              <a:buFont typeface="Roboto"/>
              <a:buChar char="●"/>
            </a:pPr>
            <a:r>
              <a:rPr b="1" i="0" lang="en-US" sz="1700" u="none" cap="none" strike="noStrike">
                <a:solidFill>
                  <a:srgbClr val="212121"/>
                </a:solidFill>
                <a:latin typeface="Dosis"/>
                <a:ea typeface="Dosis"/>
                <a:cs typeface="Dosis"/>
                <a:sym typeface="Dosis"/>
              </a:rPr>
              <a:t>kebanyakan data bernilai -1, artinya banyak orang yang baru dihubungi pertama kali (di atas 75%)</a:t>
            </a:r>
            <a:r>
              <a:rPr b="0" i="0" lang="en-US" sz="1700" u="none" cap="none" strike="noStrike">
                <a:solidFill>
                  <a:srgbClr val="212121"/>
                </a:solidFill>
                <a:latin typeface="Dosis"/>
                <a:ea typeface="Dosis"/>
                <a:cs typeface="Dosis"/>
                <a:sym typeface="Dosis"/>
              </a:rPr>
              <a:t>.</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pic>
        <p:nvPicPr>
          <p:cNvPr id="357" name="Google Shape;357;g267e658029b_3_74"/>
          <p:cNvPicPr preferRelativeResize="0"/>
          <p:nvPr/>
        </p:nvPicPr>
        <p:blipFill rotWithShape="1">
          <a:blip r:embed="rId3">
            <a:alphaModFix/>
          </a:blip>
          <a:srcRect b="0" l="0" r="0" t="0"/>
          <a:stretch/>
        </p:blipFill>
        <p:spPr>
          <a:xfrm>
            <a:off x="4390088" y="1205350"/>
            <a:ext cx="4659450" cy="3098650"/>
          </a:xfrm>
          <a:prstGeom prst="rect">
            <a:avLst/>
          </a:prstGeom>
          <a:noFill/>
          <a:ln>
            <a:noFill/>
          </a:ln>
        </p:spPr>
      </p:pic>
      <p:pic>
        <p:nvPicPr>
          <p:cNvPr id="358" name="Google Shape;358;g267e658029b_3_74"/>
          <p:cNvPicPr preferRelativeResize="0"/>
          <p:nvPr/>
        </p:nvPicPr>
        <p:blipFill rotWithShape="1">
          <a:blip r:embed="rId4">
            <a:alphaModFix/>
          </a:blip>
          <a:srcRect b="0" l="0" r="79153" t="0"/>
          <a:stretch/>
        </p:blipFill>
        <p:spPr>
          <a:xfrm>
            <a:off x="364925" y="2048400"/>
            <a:ext cx="2419950" cy="4231975"/>
          </a:xfrm>
          <a:prstGeom prst="rect">
            <a:avLst/>
          </a:prstGeom>
          <a:noFill/>
          <a:ln>
            <a:noFill/>
          </a:ln>
        </p:spPr>
      </p:pic>
      <p:sp>
        <p:nvSpPr>
          <p:cNvPr id="359" name="Google Shape;359;g267e658029b_3_74"/>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60" name="Google Shape;360;g267e658029b_3_74"/>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61" name="Google Shape;361;g267e658029b_3_74"/>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Previous (Numerik)</a:t>
            </a:r>
            <a:endParaRPr b="0" i="0" sz="1800" u="none" cap="none" strike="noStrike">
              <a:solidFill>
                <a:schemeClr val="dk1"/>
              </a:solidFill>
              <a:latin typeface="Montserrat"/>
              <a:ea typeface="Montserrat"/>
              <a:cs typeface="Montserrat"/>
              <a:sym typeface="Montserrat"/>
            </a:endParaRPr>
          </a:p>
        </p:txBody>
      </p:sp>
      <p:pic>
        <p:nvPicPr>
          <p:cNvPr id="362" name="Google Shape;362;g267e658029b_3_74"/>
          <p:cNvPicPr preferRelativeResize="0"/>
          <p:nvPr/>
        </p:nvPicPr>
        <p:blipFill rotWithShape="1">
          <a:blip r:embed="rId4">
            <a:alphaModFix/>
          </a:blip>
          <a:srcRect b="0" l="86283" r="0" t="0"/>
          <a:stretch/>
        </p:blipFill>
        <p:spPr>
          <a:xfrm>
            <a:off x="1192675" y="2050100"/>
            <a:ext cx="1592200" cy="4231975"/>
          </a:xfrm>
          <a:prstGeom prst="rect">
            <a:avLst/>
          </a:prstGeom>
          <a:noFill/>
          <a:ln>
            <a:noFill/>
          </a:ln>
        </p:spPr>
      </p:pic>
      <p:pic>
        <p:nvPicPr>
          <p:cNvPr id="363" name="Google Shape;363;g267e658029b_3_74"/>
          <p:cNvPicPr preferRelativeResize="0"/>
          <p:nvPr/>
        </p:nvPicPr>
        <p:blipFill rotWithShape="1">
          <a:blip r:embed="rId5">
            <a:alphaModFix/>
          </a:blip>
          <a:srcRect b="0" l="0" r="0" t="0"/>
          <a:stretch/>
        </p:blipFill>
        <p:spPr>
          <a:xfrm>
            <a:off x="10313625" y="1205350"/>
            <a:ext cx="1592200" cy="5452740"/>
          </a:xfrm>
          <a:prstGeom prst="rect">
            <a:avLst/>
          </a:prstGeom>
          <a:noFill/>
          <a:ln>
            <a:noFill/>
          </a:ln>
        </p:spPr>
      </p:pic>
      <p:sp>
        <p:nvSpPr>
          <p:cNvPr id="364" name="Google Shape;364;g267e658029b_3_74"/>
          <p:cNvSpPr/>
          <p:nvPr/>
        </p:nvSpPr>
        <p:spPr>
          <a:xfrm>
            <a:off x="3761725" y="4755000"/>
            <a:ext cx="6449400" cy="17343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marR="0" rtl="0" algn="l">
              <a:lnSpc>
                <a:spcPct val="115000"/>
              </a:lnSpc>
              <a:spcBef>
                <a:spcPts val="60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banyaknya kontak terdahulu yang sudah dilakukan sebelum adanya pemanggilan yang saat ini.</a:t>
            </a:r>
            <a:endParaRPr b="0" i="0" sz="1800" u="none" cap="none" strike="noStrike">
              <a:solidFill>
                <a:srgbClr val="212121"/>
              </a:solidFill>
              <a:latin typeface="Dosis"/>
              <a:ea typeface="Dosis"/>
              <a:cs typeface="Dosis"/>
              <a:sym typeface="Dosis"/>
            </a:endParaRPr>
          </a:p>
          <a:p>
            <a:pPr indent="-342900" lvl="0" marL="457200" marR="0" rtl="0" algn="l">
              <a:lnSpc>
                <a:spcPct val="115000"/>
              </a:lnSpc>
              <a:spcBef>
                <a:spcPts val="0"/>
              </a:spcBef>
              <a:spcAft>
                <a:spcPts val="0"/>
              </a:spcAft>
              <a:buClr>
                <a:srgbClr val="212121"/>
              </a:buClr>
              <a:buSzPts val="1800"/>
              <a:buFont typeface="Dosis"/>
              <a:buChar char="●"/>
            </a:pPr>
            <a:r>
              <a:rPr b="1" i="0" lang="en-US" sz="1800" u="none" cap="none" strike="noStrike">
                <a:solidFill>
                  <a:srgbClr val="212121"/>
                </a:solidFill>
                <a:latin typeface="Dosis"/>
                <a:ea typeface="Dosis"/>
                <a:cs typeface="Dosis"/>
                <a:sym typeface="Dosis"/>
              </a:rPr>
              <a:t>diverifikasi bahwa data di atas 75% data bernilai 0, artinya di atasr 75% client pada dataset baru pertama kali dihubungi.</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sp>
        <p:nvSpPr>
          <p:cNvPr id="147" name="Google Shape;147;g23ba2970975_0_5"/>
          <p:cNvSpPr/>
          <p:nvPr/>
        </p:nvSpPr>
        <p:spPr>
          <a:xfrm>
            <a:off x="0" y="0"/>
            <a:ext cx="4868700" cy="68580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148" name="Google Shape;148;g23ba2970975_0_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149" name="Google Shape;149;g23ba2970975_0_5"/>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150" name="Google Shape;150;g23ba2970975_0_5"/>
          <p:cNvSpPr txBox="1"/>
          <p:nvPr/>
        </p:nvSpPr>
        <p:spPr>
          <a:xfrm>
            <a:off x="852525" y="2093400"/>
            <a:ext cx="2974200" cy="267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300"/>
              <a:buFont typeface="Arial"/>
              <a:buNone/>
            </a:pPr>
            <a:r>
              <a:rPr b="1" i="0" lang="en-US" sz="4300" u="none" cap="none" strike="noStrike">
                <a:solidFill>
                  <a:schemeClr val="lt1"/>
                </a:solidFill>
                <a:latin typeface="Montserrat"/>
                <a:ea typeface="Montserrat"/>
                <a:cs typeface="Montserrat"/>
                <a:sym typeface="Montserrat"/>
              </a:rPr>
              <a:t>STAGE - 0</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300"/>
              <a:buFont typeface="Arial"/>
              <a:buNone/>
            </a:pPr>
            <a:r>
              <a:t/>
            </a:r>
            <a:endParaRPr b="1" i="0" sz="43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900"/>
              <a:buFont typeface="Arial"/>
              <a:buNone/>
            </a:pPr>
            <a:r>
              <a:rPr b="0" i="0" lang="en-US" sz="2900" u="none" cap="none" strike="noStrike">
                <a:solidFill>
                  <a:schemeClr val="lt1"/>
                </a:solidFill>
                <a:latin typeface="Montserrat"/>
                <a:ea typeface="Montserrat"/>
                <a:cs typeface="Montserrat"/>
                <a:sym typeface="Montserrat"/>
              </a:rPr>
              <a:t>Preparation</a:t>
            </a:r>
            <a:endParaRPr b="0" i="0" sz="2900" u="none" cap="none" strike="noStrike">
              <a:solidFill>
                <a:schemeClr val="lt1"/>
              </a:solidFill>
              <a:latin typeface="Montserrat"/>
              <a:ea typeface="Montserrat"/>
              <a:cs typeface="Montserrat"/>
              <a:sym typeface="Montserrat"/>
            </a:endParaRPr>
          </a:p>
        </p:txBody>
      </p:sp>
      <p:sp>
        <p:nvSpPr>
          <p:cNvPr id="151" name="Google Shape;151;g23ba2970975_0_5"/>
          <p:cNvSpPr txBox="1"/>
          <p:nvPr/>
        </p:nvSpPr>
        <p:spPr>
          <a:xfrm>
            <a:off x="5943600" y="1695600"/>
            <a:ext cx="5384700" cy="3466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Problem</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Role</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Goal</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Objective</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Business Metric</a:t>
            </a:r>
            <a:endParaRPr b="0" i="0" sz="3600" u="none" cap="none" strike="noStrike">
              <a:solidFill>
                <a:srgbClr val="019FAB"/>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g267e658029b_3_9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70" name="Google Shape;370;g267e658029b_3_97"/>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71" name="Google Shape;371;g267e658029b_3_97"/>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Job (Kategorik)</a:t>
            </a:r>
            <a:endParaRPr b="0" i="0" sz="1800" u="none" cap="none" strike="noStrike">
              <a:solidFill>
                <a:schemeClr val="dk1"/>
              </a:solidFill>
              <a:latin typeface="Montserrat"/>
              <a:ea typeface="Montserrat"/>
              <a:cs typeface="Montserrat"/>
              <a:sym typeface="Montserrat"/>
            </a:endParaRPr>
          </a:p>
        </p:txBody>
      </p:sp>
      <p:sp>
        <p:nvSpPr>
          <p:cNvPr id="372" name="Google Shape;372;g267e658029b_3_97"/>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rgbClr val="212121"/>
                </a:solidFill>
                <a:latin typeface="Dosis"/>
                <a:ea typeface="Dosis"/>
                <a:cs typeface="Dosis"/>
                <a:sym typeface="Dosis"/>
              </a:rPr>
              <a:t>Berdasarkan pekerjaan nasabah, yang banyak dihubungi dalam promosi dengan persentase masing-masing sebesar 20% adalah pekerja kasar dengan karyawan management, sehingga mungkin ke depannya bisa ditarget khusus suatu produk untuk kedua pekerja tersebut untuk menaikan </a:t>
            </a:r>
            <a:r>
              <a:rPr b="0" i="1" lang="en-US" sz="1800" u="none" cap="none" strike="noStrike">
                <a:solidFill>
                  <a:srgbClr val="212121"/>
                </a:solidFill>
                <a:latin typeface="Dosis"/>
                <a:ea typeface="Dosis"/>
                <a:cs typeface="Dosis"/>
                <a:sym typeface="Dosis"/>
              </a:rPr>
              <a:t>conversion rate</a:t>
            </a:r>
            <a:r>
              <a:rPr b="0" i="0" lang="en-US" sz="1800" u="none" cap="none" strike="noStrike">
                <a:solidFill>
                  <a:srgbClr val="212121"/>
                </a:solidFill>
                <a:latin typeface="Dosis"/>
                <a:ea typeface="Dosis"/>
                <a:cs typeface="Dosis"/>
                <a:sym typeface="Dosis"/>
              </a:rPr>
              <a:t> nya.</a:t>
            </a:r>
            <a:endParaRPr b="0" i="0" sz="2900" u="none" cap="none" strike="noStrike">
              <a:solidFill>
                <a:srgbClr val="212121"/>
              </a:solidFill>
              <a:latin typeface="Dosis"/>
              <a:ea typeface="Dosis"/>
              <a:cs typeface="Dosis"/>
              <a:sym typeface="Dosis"/>
            </a:endParaRPr>
          </a:p>
        </p:txBody>
      </p:sp>
      <p:pic>
        <p:nvPicPr>
          <p:cNvPr id="373" name="Google Shape;373;g267e658029b_3_97"/>
          <p:cNvPicPr preferRelativeResize="0"/>
          <p:nvPr/>
        </p:nvPicPr>
        <p:blipFill rotWithShape="1">
          <a:blip r:embed="rId3">
            <a:alphaModFix/>
          </a:blip>
          <a:srcRect b="0" l="0" r="80282" t="0"/>
          <a:stretch/>
        </p:blipFill>
        <p:spPr>
          <a:xfrm>
            <a:off x="610775" y="2021450"/>
            <a:ext cx="1945526" cy="2219025"/>
          </a:xfrm>
          <a:prstGeom prst="rect">
            <a:avLst/>
          </a:prstGeom>
          <a:noFill/>
          <a:ln>
            <a:noFill/>
          </a:ln>
        </p:spPr>
      </p:pic>
      <p:pic>
        <p:nvPicPr>
          <p:cNvPr id="374" name="Google Shape;374;g267e658029b_3_97"/>
          <p:cNvPicPr preferRelativeResize="0"/>
          <p:nvPr/>
        </p:nvPicPr>
        <p:blipFill rotWithShape="1">
          <a:blip r:embed="rId4">
            <a:alphaModFix/>
          </a:blip>
          <a:srcRect b="0" l="0" r="0" t="0"/>
          <a:stretch/>
        </p:blipFill>
        <p:spPr>
          <a:xfrm>
            <a:off x="3775825" y="1851062"/>
            <a:ext cx="7363699" cy="315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 name="Shape 378"/>
        <p:cNvGrpSpPr/>
        <p:nvPr/>
      </p:nvGrpSpPr>
      <p:grpSpPr>
        <a:xfrm>
          <a:off x="0" y="0"/>
          <a:ext cx="0" cy="0"/>
          <a:chOff x="0" y="0"/>
          <a:chExt cx="0" cy="0"/>
        </a:xfrm>
      </p:grpSpPr>
      <p:sp>
        <p:nvSpPr>
          <p:cNvPr id="379" name="Google Shape;379;g267e658029b_3_11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80" name="Google Shape;380;g267e658029b_3_119"/>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81" name="Google Shape;381;g267e658029b_3_119"/>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Marital (Kategorik)</a:t>
            </a:r>
            <a:endParaRPr b="0" i="0" sz="1800" u="none" cap="none" strike="noStrike">
              <a:solidFill>
                <a:schemeClr val="dk1"/>
              </a:solidFill>
              <a:latin typeface="Montserrat"/>
              <a:ea typeface="Montserrat"/>
              <a:cs typeface="Montserrat"/>
              <a:sym typeface="Montserrat"/>
            </a:endParaRPr>
          </a:p>
        </p:txBody>
      </p:sp>
      <p:pic>
        <p:nvPicPr>
          <p:cNvPr id="382" name="Google Shape;382;g267e658029b_3_119"/>
          <p:cNvPicPr preferRelativeResize="0"/>
          <p:nvPr/>
        </p:nvPicPr>
        <p:blipFill rotWithShape="1">
          <a:blip r:embed="rId3">
            <a:alphaModFix/>
          </a:blip>
          <a:srcRect b="0" l="0" r="80704" t="0"/>
          <a:stretch/>
        </p:blipFill>
        <p:spPr>
          <a:xfrm>
            <a:off x="610775" y="2021450"/>
            <a:ext cx="1903900" cy="2219025"/>
          </a:xfrm>
          <a:prstGeom prst="rect">
            <a:avLst/>
          </a:prstGeom>
          <a:noFill/>
          <a:ln>
            <a:noFill/>
          </a:ln>
        </p:spPr>
      </p:pic>
      <p:pic>
        <p:nvPicPr>
          <p:cNvPr id="383" name="Google Shape;383;g267e658029b_3_119"/>
          <p:cNvPicPr preferRelativeResize="0"/>
          <p:nvPr/>
        </p:nvPicPr>
        <p:blipFill rotWithShape="1">
          <a:blip r:embed="rId3">
            <a:alphaModFix/>
          </a:blip>
          <a:srcRect b="0" l="19337" r="71053" t="0"/>
          <a:stretch/>
        </p:blipFill>
        <p:spPr>
          <a:xfrm>
            <a:off x="1566575" y="2021875"/>
            <a:ext cx="948100" cy="2219025"/>
          </a:xfrm>
          <a:prstGeom prst="rect">
            <a:avLst/>
          </a:prstGeom>
          <a:noFill/>
          <a:ln>
            <a:noFill/>
          </a:ln>
        </p:spPr>
      </p:pic>
      <p:pic>
        <p:nvPicPr>
          <p:cNvPr id="384" name="Google Shape;384;g267e658029b_3_119"/>
          <p:cNvPicPr preferRelativeResize="0"/>
          <p:nvPr/>
        </p:nvPicPr>
        <p:blipFill rotWithShape="1">
          <a:blip r:embed="rId4">
            <a:alphaModFix/>
          </a:blip>
          <a:srcRect b="0" l="0" r="0" t="0"/>
          <a:stretch/>
        </p:blipFill>
        <p:spPr>
          <a:xfrm>
            <a:off x="4031100" y="1558050"/>
            <a:ext cx="5535176" cy="3291800"/>
          </a:xfrm>
          <a:prstGeom prst="rect">
            <a:avLst/>
          </a:prstGeom>
          <a:noFill/>
          <a:ln>
            <a:noFill/>
          </a:ln>
        </p:spPr>
      </p:pic>
      <p:sp>
        <p:nvSpPr>
          <p:cNvPr id="385" name="Google Shape;385;g267e658029b_3_119"/>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rgbClr val="212121"/>
                </a:solidFill>
                <a:latin typeface="Dosis"/>
                <a:ea typeface="Dosis"/>
                <a:cs typeface="Dosis"/>
                <a:sym typeface="Dosis"/>
              </a:rPr>
              <a:t>Berdasarkan status perkawinannya, jumlah nasabah yang sudah menikah lebih tinggi dibandingkan dengan nasabah yang single.</a:t>
            </a:r>
            <a:endParaRPr b="0" i="0" sz="2900" u="none" cap="none" strike="noStrike">
              <a:solidFill>
                <a:srgbClr val="212121"/>
              </a:solidFill>
              <a:latin typeface="Dosis"/>
              <a:ea typeface="Dosis"/>
              <a:cs typeface="Dosis"/>
              <a:sym typeface="Dosi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g267e658029b_3_128"/>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91" name="Google Shape;391;g267e658029b_3_128"/>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92" name="Google Shape;392;g267e658029b_3_128"/>
          <p:cNvSpPr/>
          <p:nvPr/>
        </p:nvSpPr>
        <p:spPr>
          <a:xfrm>
            <a:off x="0" y="1052975"/>
            <a:ext cx="38268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Education (Kategorik)</a:t>
            </a:r>
            <a:endParaRPr b="0" i="0" sz="1800" u="none" cap="none" strike="noStrike">
              <a:solidFill>
                <a:schemeClr val="dk1"/>
              </a:solidFill>
              <a:latin typeface="Montserrat"/>
              <a:ea typeface="Montserrat"/>
              <a:cs typeface="Montserrat"/>
              <a:sym typeface="Montserrat"/>
            </a:endParaRPr>
          </a:p>
        </p:txBody>
      </p:sp>
      <p:sp>
        <p:nvSpPr>
          <p:cNvPr id="393" name="Google Shape;393;g267e658029b_3_128"/>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rgbClr val="212121"/>
                </a:solidFill>
                <a:latin typeface="Dosis"/>
                <a:ea typeface="Dosis"/>
                <a:cs typeface="Dosis"/>
                <a:sym typeface="Dosis"/>
              </a:rPr>
              <a:t>Berdasarkan tingkat pendidikannya, didapatnya jumlah tertinggi pada tingkat pendidikan secondary.</a:t>
            </a:r>
            <a:r>
              <a:rPr b="0" i="0" lang="en-US" sz="2900" u="none" cap="none" strike="noStrike">
                <a:solidFill>
                  <a:srgbClr val="212121"/>
                </a:solidFill>
                <a:latin typeface="Dosis"/>
                <a:ea typeface="Dosis"/>
                <a:cs typeface="Dosis"/>
                <a:sym typeface="Dosis"/>
              </a:rPr>
              <a:t> </a:t>
            </a:r>
            <a:endParaRPr b="0" i="0" sz="2900" u="none" cap="none" strike="noStrike">
              <a:solidFill>
                <a:srgbClr val="212121"/>
              </a:solidFill>
              <a:latin typeface="Dosis"/>
              <a:ea typeface="Dosis"/>
              <a:cs typeface="Dosis"/>
              <a:sym typeface="Dosis"/>
            </a:endParaRPr>
          </a:p>
        </p:txBody>
      </p:sp>
      <p:pic>
        <p:nvPicPr>
          <p:cNvPr id="394" name="Google Shape;394;g267e658029b_3_128"/>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395" name="Google Shape;395;g267e658029b_3_128"/>
          <p:cNvPicPr preferRelativeResize="0"/>
          <p:nvPr/>
        </p:nvPicPr>
        <p:blipFill rotWithShape="1">
          <a:blip r:embed="rId3">
            <a:alphaModFix/>
          </a:blip>
          <a:srcRect b="0" l="28744" r="60118" t="0"/>
          <a:stretch/>
        </p:blipFill>
        <p:spPr>
          <a:xfrm>
            <a:off x="1477700" y="2021450"/>
            <a:ext cx="1098776" cy="2219025"/>
          </a:xfrm>
          <a:prstGeom prst="rect">
            <a:avLst/>
          </a:prstGeom>
          <a:noFill/>
          <a:ln>
            <a:noFill/>
          </a:ln>
        </p:spPr>
      </p:pic>
      <p:pic>
        <p:nvPicPr>
          <p:cNvPr id="396" name="Google Shape;396;g267e658029b_3_128"/>
          <p:cNvPicPr preferRelativeResize="0"/>
          <p:nvPr/>
        </p:nvPicPr>
        <p:blipFill rotWithShape="1">
          <a:blip r:embed="rId4">
            <a:alphaModFix/>
          </a:blip>
          <a:srcRect b="0" l="0" r="0" t="0"/>
          <a:stretch/>
        </p:blipFill>
        <p:spPr>
          <a:xfrm>
            <a:off x="4566575" y="1279850"/>
            <a:ext cx="5474150" cy="334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g267e658029b_3_14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02" name="Google Shape;402;g267e658029b_3_14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03" name="Google Shape;403;g267e658029b_3_143"/>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Default (Kategorik)</a:t>
            </a:r>
            <a:endParaRPr b="0" i="0" sz="1800" u="none" cap="none" strike="noStrike">
              <a:solidFill>
                <a:schemeClr val="dk1"/>
              </a:solidFill>
              <a:latin typeface="Montserrat"/>
              <a:ea typeface="Montserrat"/>
              <a:cs typeface="Montserrat"/>
              <a:sym typeface="Montserrat"/>
            </a:endParaRPr>
          </a:p>
        </p:txBody>
      </p:sp>
      <p:sp>
        <p:nvSpPr>
          <p:cNvPr id="404" name="Google Shape;404;g267e658029b_3_143"/>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900"/>
              <a:buFont typeface="Arial"/>
              <a:buNone/>
            </a:pPr>
            <a:r>
              <a:rPr b="0" i="0" lang="en-US" sz="2900" u="none" cap="none" strike="noStrike">
                <a:solidFill>
                  <a:srgbClr val="212121"/>
                </a:solidFill>
                <a:latin typeface="Dosis"/>
                <a:ea typeface="Dosis"/>
                <a:cs typeface="Dosis"/>
                <a:sym typeface="Dosis"/>
              </a:rPr>
              <a:t>Status pembayaran pinjaman didominasi oleh yang tidak memiliki tunggakan.</a:t>
            </a:r>
            <a:endParaRPr b="0" i="0" sz="2900" u="none" cap="none" strike="noStrike">
              <a:solidFill>
                <a:srgbClr val="212121"/>
              </a:solidFill>
              <a:latin typeface="Dosis"/>
              <a:ea typeface="Dosis"/>
              <a:cs typeface="Dosis"/>
              <a:sym typeface="Dosis"/>
            </a:endParaRPr>
          </a:p>
        </p:txBody>
      </p:sp>
      <p:pic>
        <p:nvPicPr>
          <p:cNvPr id="405" name="Google Shape;405;g267e658029b_3_143"/>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06" name="Google Shape;406;g267e658029b_3_143"/>
          <p:cNvPicPr preferRelativeResize="0"/>
          <p:nvPr/>
        </p:nvPicPr>
        <p:blipFill rotWithShape="1">
          <a:blip r:embed="rId3">
            <a:alphaModFix/>
          </a:blip>
          <a:srcRect b="0" l="39497" r="50710" t="0"/>
          <a:stretch/>
        </p:blipFill>
        <p:spPr>
          <a:xfrm>
            <a:off x="1477700" y="2021450"/>
            <a:ext cx="966175" cy="2219025"/>
          </a:xfrm>
          <a:prstGeom prst="rect">
            <a:avLst/>
          </a:prstGeom>
          <a:noFill/>
          <a:ln>
            <a:noFill/>
          </a:ln>
        </p:spPr>
      </p:pic>
      <p:pic>
        <p:nvPicPr>
          <p:cNvPr id="407" name="Google Shape;407;g267e658029b_3_143"/>
          <p:cNvPicPr preferRelativeResize="0"/>
          <p:nvPr/>
        </p:nvPicPr>
        <p:blipFill rotWithShape="1">
          <a:blip r:embed="rId4">
            <a:alphaModFix/>
          </a:blip>
          <a:srcRect b="0" l="0" r="0" t="0"/>
          <a:stretch/>
        </p:blipFill>
        <p:spPr>
          <a:xfrm>
            <a:off x="4149750" y="1546375"/>
            <a:ext cx="4686300" cy="279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sp>
        <p:nvSpPr>
          <p:cNvPr id="412" name="Google Shape;412;g267e658029b_3_15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13" name="Google Shape;413;g267e658029b_3_15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14" name="Google Shape;414;g267e658029b_3_153"/>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Housing (Kategorik)</a:t>
            </a:r>
            <a:endParaRPr b="0" i="0" sz="1800" u="none" cap="none" strike="noStrike">
              <a:solidFill>
                <a:schemeClr val="dk1"/>
              </a:solidFill>
              <a:latin typeface="Montserrat"/>
              <a:ea typeface="Montserrat"/>
              <a:cs typeface="Montserrat"/>
              <a:sym typeface="Montserrat"/>
            </a:endParaRPr>
          </a:p>
        </p:txBody>
      </p:sp>
      <p:sp>
        <p:nvSpPr>
          <p:cNvPr id="415" name="Google Shape;415;g267e658029b_3_153"/>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900"/>
              <a:buFont typeface="Arial"/>
              <a:buNone/>
            </a:pPr>
            <a:r>
              <a:rPr b="0" i="0" lang="en-US" sz="2900" u="none" cap="none" strike="noStrike">
                <a:solidFill>
                  <a:srgbClr val="212121"/>
                </a:solidFill>
                <a:latin typeface="Dosis"/>
                <a:ea typeface="Dosis"/>
                <a:cs typeface="Dosis"/>
                <a:sym typeface="Dosis"/>
              </a:rPr>
              <a:t>Dataset didominasi oleh nasabah yang sudah memiliki rumah. </a:t>
            </a:r>
            <a:endParaRPr b="0" i="0" sz="2900" u="none" cap="none" strike="noStrike">
              <a:solidFill>
                <a:srgbClr val="212121"/>
              </a:solidFill>
              <a:latin typeface="Dosis"/>
              <a:ea typeface="Dosis"/>
              <a:cs typeface="Dosis"/>
              <a:sym typeface="Dosis"/>
            </a:endParaRPr>
          </a:p>
        </p:txBody>
      </p:sp>
      <p:pic>
        <p:nvPicPr>
          <p:cNvPr id="416" name="Google Shape;416;g267e658029b_3_153"/>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17" name="Google Shape;417;g267e658029b_3_153"/>
          <p:cNvPicPr preferRelativeResize="0"/>
          <p:nvPr/>
        </p:nvPicPr>
        <p:blipFill rotWithShape="1">
          <a:blip r:embed="rId3">
            <a:alphaModFix/>
          </a:blip>
          <a:srcRect b="0" l="48715" r="40921" t="0"/>
          <a:stretch/>
        </p:blipFill>
        <p:spPr>
          <a:xfrm>
            <a:off x="1477700" y="2021450"/>
            <a:ext cx="1022574" cy="2219025"/>
          </a:xfrm>
          <a:prstGeom prst="rect">
            <a:avLst/>
          </a:prstGeom>
          <a:noFill/>
          <a:ln>
            <a:noFill/>
          </a:ln>
        </p:spPr>
      </p:pic>
      <p:pic>
        <p:nvPicPr>
          <p:cNvPr id="418" name="Google Shape;418;g267e658029b_3_153"/>
          <p:cNvPicPr preferRelativeResize="0"/>
          <p:nvPr/>
        </p:nvPicPr>
        <p:blipFill rotWithShape="1">
          <a:blip r:embed="rId4">
            <a:alphaModFix/>
          </a:blip>
          <a:srcRect b="0" l="0" r="0" t="0"/>
          <a:stretch/>
        </p:blipFill>
        <p:spPr>
          <a:xfrm>
            <a:off x="4244500" y="1449650"/>
            <a:ext cx="5189975" cy="3122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g267e658029b_3_165"/>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24" name="Google Shape;424;g267e658029b_3_165"/>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25" name="Google Shape;425;g267e658029b_3_165"/>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Loan (Kategorik)</a:t>
            </a:r>
            <a:endParaRPr b="0" i="0" sz="1800" u="none" cap="none" strike="noStrike">
              <a:solidFill>
                <a:schemeClr val="dk1"/>
              </a:solidFill>
              <a:latin typeface="Montserrat"/>
              <a:ea typeface="Montserrat"/>
              <a:cs typeface="Montserrat"/>
              <a:sym typeface="Montserrat"/>
            </a:endParaRPr>
          </a:p>
        </p:txBody>
      </p:sp>
      <p:sp>
        <p:nvSpPr>
          <p:cNvPr id="426" name="Google Shape;426;g267e658029b_3_165"/>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900"/>
              <a:buFont typeface="Arial"/>
              <a:buNone/>
            </a:pPr>
            <a:r>
              <a:rPr b="0" i="0" lang="en-US" sz="2900" u="none" cap="none" strike="noStrike">
                <a:solidFill>
                  <a:srgbClr val="212121"/>
                </a:solidFill>
                <a:latin typeface="Dosis"/>
                <a:ea typeface="Dosis"/>
                <a:cs typeface="Dosis"/>
                <a:sym typeface="Dosis"/>
              </a:rPr>
              <a:t>Dataset didominasi oleh nasabah yang tidak melakukan pinjaman ke bank.</a:t>
            </a:r>
            <a:endParaRPr b="0" i="0" sz="2900" u="none" cap="none" strike="noStrike">
              <a:solidFill>
                <a:srgbClr val="212121"/>
              </a:solidFill>
              <a:latin typeface="Dosis"/>
              <a:ea typeface="Dosis"/>
              <a:cs typeface="Dosis"/>
              <a:sym typeface="Dosis"/>
            </a:endParaRPr>
          </a:p>
        </p:txBody>
      </p:sp>
      <p:pic>
        <p:nvPicPr>
          <p:cNvPr id="427" name="Google Shape;427;g267e658029b_3_165"/>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28" name="Google Shape;428;g267e658029b_3_165"/>
          <p:cNvPicPr preferRelativeResize="0"/>
          <p:nvPr/>
        </p:nvPicPr>
        <p:blipFill rotWithShape="1">
          <a:blip r:embed="rId3">
            <a:alphaModFix/>
          </a:blip>
          <a:srcRect b="0" l="57738" r="34434" t="0"/>
          <a:stretch/>
        </p:blipFill>
        <p:spPr>
          <a:xfrm>
            <a:off x="1420025" y="2021450"/>
            <a:ext cx="772199" cy="2219025"/>
          </a:xfrm>
          <a:prstGeom prst="rect">
            <a:avLst/>
          </a:prstGeom>
          <a:noFill/>
          <a:ln>
            <a:noFill/>
          </a:ln>
        </p:spPr>
      </p:pic>
      <p:pic>
        <p:nvPicPr>
          <p:cNvPr id="429" name="Google Shape;429;g267e658029b_3_165"/>
          <p:cNvPicPr preferRelativeResize="0"/>
          <p:nvPr/>
        </p:nvPicPr>
        <p:blipFill rotWithShape="1">
          <a:blip r:embed="rId4">
            <a:alphaModFix/>
          </a:blip>
          <a:srcRect b="0" l="0" r="0" t="0"/>
          <a:stretch/>
        </p:blipFill>
        <p:spPr>
          <a:xfrm>
            <a:off x="5087298" y="1166775"/>
            <a:ext cx="4631350" cy="317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g267e658029b_3_176"/>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35" name="Google Shape;435;g267e658029b_3_176"/>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36" name="Google Shape;436;g267e658029b_3_176"/>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Contact (Kategorik)</a:t>
            </a:r>
            <a:endParaRPr b="0" i="0" sz="1800" u="none" cap="none" strike="noStrike">
              <a:solidFill>
                <a:schemeClr val="dk1"/>
              </a:solidFill>
              <a:latin typeface="Montserrat"/>
              <a:ea typeface="Montserrat"/>
              <a:cs typeface="Montserrat"/>
              <a:sym typeface="Montserrat"/>
            </a:endParaRPr>
          </a:p>
        </p:txBody>
      </p:sp>
      <p:sp>
        <p:nvSpPr>
          <p:cNvPr id="437" name="Google Shape;437;g267e658029b_3_176"/>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900"/>
              <a:buFont typeface="Arial"/>
              <a:buNone/>
            </a:pPr>
            <a:r>
              <a:rPr b="0" i="0" lang="en-US" sz="2900" u="none" cap="none" strike="noStrike">
                <a:solidFill>
                  <a:srgbClr val="212121"/>
                </a:solidFill>
                <a:latin typeface="Dosis"/>
                <a:ea typeface="Dosis"/>
                <a:cs typeface="Dosis"/>
                <a:sym typeface="Dosis"/>
              </a:rPr>
              <a:t>Metode yang paling umum untuk menghubungi nasabah adalah dengan menghubungi telepon selulernya</a:t>
            </a:r>
            <a:endParaRPr b="0" i="0" sz="2900" u="none" cap="none" strike="noStrike">
              <a:solidFill>
                <a:srgbClr val="212121"/>
              </a:solidFill>
              <a:latin typeface="Dosis"/>
              <a:ea typeface="Dosis"/>
              <a:cs typeface="Dosis"/>
              <a:sym typeface="Dosis"/>
            </a:endParaRPr>
          </a:p>
        </p:txBody>
      </p:sp>
      <p:pic>
        <p:nvPicPr>
          <p:cNvPr id="438" name="Google Shape;438;g267e658029b_3_176"/>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39" name="Google Shape;439;g267e658029b_3_176"/>
          <p:cNvPicPr preferRelativeResize="0"/>
          <p:nvPr/>
        </p:nvPicPr>
        <p:blipFill rotWithShape="1">
          <a:blip r:embed="rId3">
            <a:alphaModFix/>
          </a:blip>
          <a:srcRect b="0" l="65035" r="25356" t="0"/>
          <a:stretch/>
        </p:blipFill>
        <p:spPr>
          <a:xfrm>
            <a:off x="1420025" y="2021450"/>
            <a:ext cx="948075" cy="2219025"/>
          </a:xfrm>
          <a:prstGeom prst="rect">
            <a:avLst/>
          </a:prstGeom>
          <a:noFill/>
          <a:ln>
            <a:noFill/>
          </a:ln>
        </p:spPr>
      </p:pic>
      <p:pic>
        <p:nvPicPr>
          <p:cNvPr id="440" name="Google Shape;440;g267e658029b_3_176"/>
          <p:cNvPicPr preferRelativeResize="0"/>
          <p:nvPr/>
        </p:nvPicPr>
        <p:blipFill rotWithShape="1">
          <a:blip r:embed="rId4">
            <a:alphaModFix/>
          </a:blip>
          <a:srcRect b="0" l="0" r="0" t="0"/>
          <a:stretch/>
        </p:blipFill>
        <p:spPr>
          <a:xfrm>
            <a:off x="4807450" y="1468700"/>
            <a:ext cx="4064574" cy="3398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 name="Shape 444"/>
        <p:cNvGrpSpPr/>
        <p:nvPr/>
      </p:nvGrpSpPr>
      <p:grpSpPr>
        <a:xfrm>
          <a:off x="0" y="0"/>
          <a:ext cx="0" cy="0"/>
          <a:chOff x="0" y="0"/>
          <a:chExt cx="0" cy="0"/>
        </a:xfrm>
      </p:grpSpPr>
      <p:sp>
        <p:nvSpPr>
          <p:cNvPr id="445" name="Google Shape;445;g267e658029b_3_18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46" name="Google Shape;446;g267e658029b_3_187"/>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47" name="Google Shape;447;g267e658029b_3_187"/>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Month(Kategorik)</a:t>
            </a:r>
            <a:endParaRPr b="0" i="0" sz="1800" u="none" cap="none" strike="noStrike">
              <a:solidFill>
                <a:schemeClr val="dk1"/>
              </a:solidFill>
              <a:latin typeface="Montserrat"/>
              <a:ea typeface="Montserrat"/>
              <a:cs typeface="Montserrat"/>
              <a:sym typeface="Montserrat"/>
            </a:endParaRPr>
          </a:p>
        </p:txBody>
      </p:sp>
      <p:sp>
        <p:nvSpPr>
          <p:cNvPr id="448" name="Google Shape;448;g267e658029b_3_187"/>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Clr>
                <a:srgbClr val="000000"/>
              </a:buClr>
              <a:buSzPts val="2600"/>
              <a:buFont typeface="Arial"/>
              <a:buNone/>
            </a:pPr>
            <a:r>
              <a:rPr b="0" i="0" lang="en-US" sz="2600" u="none" cap="none" strike="noStrike">
                <a:solidFill>
                  <a:srgbClr val="212121"/>
                </a:solidFill>
                <a:latin typeface="Dosis"/>
                <a:ea typeface="Dosis"/>
                <a:cs typeface="Dosis"/>
                <a:sym typeface="Dosis"/>
              </a:rPr>
              <a:t>Nasabah paling banyak dihubungi di pertengahan bulan (May - Agustus).</a:t>
            </a:r>
            <a:endParaRPr b="0" i="0" sz="2600" u="none" cap="none" strike="noStrike">
              <a:solidFill>
                <a:srgbClr val="212121"/>
              </a:solidFill>
              <a:latin typeface="Dosis"/>
              <a:ea typeface="Dosis"/>
              <a:cs typeface="Dosis"/>
              <a:sym typeface="Dosis"/>
            </a:endParaRPr>
          </a:p>
          <a:p>
            <a:pPr indent="0" lvl="0" marL="0" marR="0" rtl="0" algn="l">
              <a:lnSpc>
                <a:spcPct val="115000"/>
              </a:lnSpc>
              <a:spcBef>
                <a:spcPts val="600"/>
              </a:spcBef>
              <a:spcAft>
                <a:spcPts val="500"/>
              </a:spcAft>
              <a:buClr>
                <a:srgbClr val="000000"/>
              </a:buClr>
              <a:buSzPts val="2600"/>
              <a:buFont typeface="Arial"/>
              <a:buNone/>
            </a:pPr>
            <a:r>
              <a:rPr b="0" i="0" lang="en-US" sz="2600" u="none" cap="none" strike="noStrike">
                <a:solidFill>
                  <a:srgbClr val="212121"/>
                </a:solidFill>
                <a:latin typeface="Dosis"/>
                <a:ea typeface="Dosis"/>
                <a:cs typeface="Dosis"/>
                <a:sym typeface="Dosis"/>
              </a:rPr>
              <a:t>Tidak banyak kontak yang dilakukan pada proses pergantian tahun.</a:t>
            </a:r>
            <a:endParaRPr b="0" i="0" sz="2600" u="none" cap="none" strike="noStrike">
              <a:solidFill>
                <a:srgbClr val="212121"/>
              </a:solidFill>
              <a:latin typeface="Dosis"/>
              <a:ea typeface="Dosis"/>
              <a:cs typeface="Dosis"/>
              <a:sym typeface="Dosis"/>
            </a:endParaRPr>
          </a:p>
        </p:txBody>
      </p:sp>
      <p:pic>
        <p:nvPicPr>
          <p:cNvPr id="449" name="Google Shape;449;g267e658029b_3_187"/>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50" name="Google Shape;450;g267e658029b_3_187"/>
          <p:cNvPicPr preferRelativeResize="0"/>
          <p:nvPr/>
        </p:nvPicPr>
        <p:blipFill rotWithShape="1">
          <a:blip r:embed="rId3">
            <a:alphaModFix/>
          </a:blip>
          <a:srcRect b="0" l="73674" r="18444" t="0"/>
          <a:stretch/>
        </p:blipFill>
        <p:spPr>
          <a:xfrm>
            <a:off x="1420025" y="2021450"/>
            <a:ext cx="777575" cy="2219025"/>
          </a:xfrm>
          <a:prstGeom prst="rect">
            <a:avLst/>
          </a:prstGeom>
          <a:noFill/>
          <a:ln>
            <a:noFill/>
          </a:ln>
        </p:spPr>
      </p:pic>
      <p:pic>
        <p:nvPicPr>
          <p:cNvPr id="451" name="Google Shape;451;g267e658029b_3_187"/>
          <p:cNvPicPr preferRelativeResize="0"/>
          <p:nvPr/>
        </p:nvPicPr>
        <p:blipFill rotWithShape="1">
          <a:blip r:embed="rId4">
            <a:alphaModFix/>
          </a:blip>
          <a:srcRect b="0" l="0" r="0" t="0"/>
          <a:stretch/>
        </p:blipFill>
        <p:spPr>
          <a:xfrm>
            <a:off x="3230400" y="1792775"/>
            <a:ext cx="7668656" cy="2447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sp>
        <p:nvSpPr>
          <p:cNvPr id="456" name="Google Shape;456;g267e658029b_3_19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57" name="Google Shape;457;g267e658029b_3_199"/>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58" name="Google Shape;458;g267e658029b_3_199"/>
          <p:cNvSpPr/>
          <p:nvPr/>
        </p:nvSpPr>
        <p:spPr>
          <a:xfrm>
            <a:off x="0" y="1052975"/>
            <a:ext cx="38838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poutcome (Kategorik)</a:t>
            </a:r>
            <a:endParaRPr b="0" i="0" sz="1800" u="none" cap="none" strike="noStrike">
              <a:solidFill>
                <a:schemeClr val="dk1"/>
              </a:solidFill>
              <a:latin typeface="Montserrat"/>
              <a:ea typeface="Montserrat"/>
              <a:cs typeface="Montserrat"/>
              <a:sym typeface="Montserrat"/>
            </a:endParaRPr>
          </a:p>
        </p:txBody>
      </p:sp>
      <p:sp>
        <p:nvSpPr>
          <p:cNvPr id="459" name="Google Shape;459;g267e658029b_3_199"/>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700"/>
              <a:buFont typeface="Arial"/>
              <a:buNone/>
            </a:pPr>
            <a:r>
              <a:rPr b="0" i="0" lang="en-US" sz="2700" u="none" cap="none" strike="noStrike">
                <a:solidFill>
                  <a:srgbClr val="212121"/>
                </a:solidFill>
                <a:latin typeface="Dosis"/>
                <a:ea typeface="Dosis"/>
                <a:cs typeface="Dosis"/>
                <a:sym typeface="Dosis"/>
              </a:rPr>
              <a:t>Banyak hasil kontak terakhir yang memiliki status yang tidak diketahui. </a:t>
            </a:r>
            <a:endParaRPr b="0" i="0" sz="2700" u="none" cap="none" strike="noStrike">
              <a:solidFill>
                <a:srgbClr val="212121"/>
              </a:solidFill>
              <a:latin typeface="Dosis"/>
              <a:ea typeface="Dosis"/>
              <a:cs typeface="Dosis"/>
              <a:sym typeface="Dosis"/>
            </a:endParaRPr>
          </a:p>
        </p:txBody>
      </p:sp>
      <p:pic>
        <p:nvPicPr>
          <p:cNvPr id="460" name="Google Shape;460;g267e658029b_3_199"/>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61" name="Google Shape;461;g267e658029b_3_199"/>
          <p:cNvPicPr preferRelativeResize="0"/>
          <p:nvPr/>
        </p:nvPicPr>
        <p:blipFill rotWithShape="1">
          <a:blip r:embed="rId3">
            <a:alphaModFix/>
          </a:blip>
          <a:srcRect b="0" l="81354" r="8267" t="0"/>
          <a:stretch/>
        </p:blipFill>
        <p:spPr>
          <a:xfrm>
            <a:off x="1420025" y="2021450"/>
            <a:ext cx="1023850" cy="2219025"/>
          </a:xfrm>
          <a:prstGeom prst="rect">
            <a:avLst/>
          </a:prstGeom>
          <a:noFill/>
          <a:ln>
            <a:noFill/>
          </a:ln>
        </p:spPr>
      </p:pic>
      <p:pic>
        <p:nvPicPr>
          <p:cNvPr id="462" name="Google Shape;462;g267e658029b_3_199"/>
          <p:cNvPicPr preferRelativeResize="0"/>
          <p:nvPr/>
        </p:nvPicPr>
        <p:blipFill rotWithShape="1">
          <a:blip r:embed="rId4">
            <a:alphaModFix/>
          </a:blip>
          <a:srcRect b="0" l="0" r="0" t="0"/>
          <a:stretch/>
        </p:blipFill>
        <p:spPr>
          <a:xfrm>
            <a:off x="4831775" y="1356925"/>
            <a:ext cx="4914527" cy="35554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g267e658029b_3_21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68" name="Google Shape;468;g267e658029b_3_212"/>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69" name="Google Shape;469;g267e658029b_3_212"/>
          <p:cNvSpPr/>
          <p:nvPr/>
        </p:nvSpPr>
        <p:spPr>
          <a:xfrm>
            <a:off x="0" y="1052975"/>
            <a:ext cx="35616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y (Kategorik)</a:t>
            </a:r>
            <a:endParaRPr b="0" i="0" sz="1800" u="none" cap="none" strike="noStrike">
              <a:solidFill>
                <a:schemeClr val="dk1"/>
              </a:solidFill>
              <a:latin typeface="Montserrat"/>
              <a:ea typeface="Montserrat"/>
              <a:cs typeface="Montserrat"/>
              <a:sym typeface="Montserrat"/>
            </a:endParaRPr>
          </a:p>
        </p:txBody>
      </p:sp>
      <p:sp>
        <p:nvSpPr>
          <p:cNvPr id="470" name="Google Shape;470;g267e658029b_3_212"/>
          <p:cNvSpPr/>
          <p:nvPr/>
        </p:nvSpPr>
        <p:spPr>
          <a:xfrm>
            <a:off x="833575" y="5208950"/>
            <a:ext cx="9775500" cy="10365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200"/>
              <a:buFont typeface="Arial"/>
              <a:buNone/>
            </a:pPr>
            <a:r>
              <a:rPr b="0" i="0" lang="en-US" sz="2200" u="none" cap="none" strike="noStrike">
                <a:solidFill>
                  <a:srgbClr val="212121"/>
                </a:solidFill>
                <a:latin typeface="Dosis"/>
                <a:ea typeface="Dosis"/>
                <a:cs typeface="Dosis"/>
                <a:sym typeface="Dosis"/>
              </a:rPr>
              <a:t>Sebanyak 88,3% nasabah yang mendapatkan campaign memilih untuk tidak membuka deposito.</a:t>
            </a:r>
            <a:endParaRPr b="0" i="0" sz="2200" u="none" cap="none" strike="noStrike">
              <a:solidFill>
                <a:srgbClr val="212121"/>
              </a:solidFill>
              <a:latin typeface="Dosis"/>
              <a:ea typeface="Dosis"/>
              <a:cs typeface="Dosis"/>
              <a:sym typeface="Dosis"/>
            </a:endParaRPr>
          </a:p>
        </p:txBody>
      </p:sp>
      <p:pic>
        <p:nvPicPr>
          <p:cNvPr id="471" name="Google Shape;471;g267e658029b_3_212"/>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72" name="Google Shape;472;g267e658029b_3_212"/>
          <p:cNvPicPr preferRelativeResize="0"/>
          <p:nvPr/>
        </p:nvPicPr>
        <p:blipFill rotWithShape="1">
          <a:blip r:embed="rId3">
            <a:alphaModFix/>
          </a:blip>
          <a:srcRect b="0" l="91214" r="0" t="0"/>
          <a:stretch/>
        </p:blipFill>
        <p:spPr>
          <a:xfrm>
            <a:off x="1424550" y="2021450"/>
            <a:ext cx="866925" cy="2219025"/>
          </a:xfrm>
          <a:prstGeom prst="rect">
            <a:avLst/>
          </a:prstGeom>
          <a:noFill/>
          <a:ln>
            <a:noFill/>
          </a:ln>
        </p:spPr>
      </p:pic>
      <p:pic>
        <p:nvPicPr>
          <p:cNvPr id="473" name="Google Shape;473;g267e658029b_3_212"/>
          <p:cNvPicPr preferRelativeResize="0"/>
          <p:nvPr/>
        </p:nvPicPr>
        <p:blipFill rotWithShape="1">
          <a:blip r:embed="rId4">
            <a:alphaModFix/>
          </a:blip>
          <a:srcRect b="0" l="0" r="0" t="0"/>
          <a:stretch/>
        </p:blipFill>
        <p:spPr>
          <a:xfrm>
            <a:off x="4983325" y="1338525"/>
            <a:ext cx="4870753" cy="363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 name="Shape 155"/>
        <p:cNvGrpSpPr/>
        <p:nvPr/>
      </p:nvGrpSpPr>
      <p:grpSpPr>
        <a:xfrm>
          <a:off x="0" y="0"/>
          <a:ext cx="0" cy="0"/>
          <a:chOff x="0" y="0"/>
          <a:chExt cx="0" cy="0"/>
        </a:xfrm>
      </p:grpSpPr>
      <p:sp>
        <p:nvSpPr>
          <p:cNvPr id="156" name="Google Shape;156;g25d3724e0ef_2_1"/>
          <p:cNvSpPr/>
          <p:nvPr/>
        </p:nvSpPr>
        <p:spPr>
          <a:xfrm>
            <a:off x="0" y="-1500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157" name="Google Shape;157;g25d3724e0ef_2_1"/>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Problem yang mau diselesaikan dari dataset</a:t>
            </a:r>
            <a:endParaRPr sz="3600">
              <a:solidFill>
                <a:schemeClr val="lt1"/>
              </a:solidFill>
              <a:latin typeface="Arial"/>
              <a:ea typeface="Arial"/>
              <a:cs typeface="Arial"/>
              <a:sym typeface="Arial"/>
            </a:endParaRPr>
          </a:p>
        </p:txBody>
      </p:sp>
      <p:pic>
        <p:nvPicPr>
          <p:cNvPr descr="Bank outline" id="158" name="Google Shape;158;g25d3724e0ef_2_1"/>
          <p:cNvPicPr preferRelativeResize="0"/>
          <p:nvPr>
            <p:ph idx="1" type="body"/>
          </p:nvPr>
        </p:nvPicPr>
        <p:blipFill rotWithShape="1">
          <a:blip r:embed="rId3">
            <a:alphaModFix/>
          </a:blip>
          <a:srcRect b="0" l="0" r="0" t="0"/>
          <a:stretch/>
        </p:blipFill>
        <p:spPr>
          <a:xfrm>
            <a:off x="529320" y="1607437"/>
            <a:ext cx="4459200" cy="4459200"/>
          </a:xfrm>
          <a:prstGeom prst="rect">
            <a:avLst/>
          </a:prstGeom>
          <a:noFill/>
          <a:ln>
            <a:noFill/>
          </a:ln>
        </p:spPr>
      </p:pic>
      <p:sp>
        <p:nvSpPr>
          <p:cNvPr id="159" name="Google Shape;159;g25d3724e0ef_2_1"/>
          <p:cNvSpPr txBox="1"/>
          <p:nvPr/>
        </p:nvSpPr>
        <p:spPr>
          <a:xfrm>
            <a:off x="5783579" y="1683353"/>
            <a:ext cx="5870100" cy="155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Sebuah perusahaan ingin menjual suatu produk terhadap nasabah bank yaitu deposito. </a:t>
            </a:r>
            <a:r>
              <a:rPr b="1" i="0" lang="en-US" sz="1900" u="none" cap="none" strike="noStrike">
                <a:solidFill>
                  <a:srgbClr val="019FAB"/>
                </a:solidFill>
                <a:latin typeface="Dosis"/>
                <a:ea typeface="Dosis"/>
                <a:cs typeface="Dosis"/>
                <a:sym typeface="Dosis"/>
              </a:rPr>
              <a:t>Deposito</a:t>
            </a:r>
            <a:r>
              <a:rPr b="0" i="0" lang="en-US" sz="1900" u="none" cap="none" strike="noStrike">
                <a:solidFill>
                  <a:srgbClr val="000000"/>
                </a:solidFill>
                <a:latin typeface="Dosis"/>
                <a:ea typeface="Dosis"/>
                <a:cs typeface="Dosis"/>
                <a:sym typeface="Dosis"/>
              </a:rPr>
              <a:t> adalah produk menguntungkan bagi nasabah untuk memperoleh bunga yang lebih besar dan bagi bank berupa tabungan dana jangka panjang. </a:t>
            </a:r>
            <a:endParaRPr b="0" i="0" sz="1900" u="none" cap="none" strike="noStrike">
              <a:solidFill>
                <a:schemeClr val="dk1"/>
              </a:solidFill>
              <a:latin typeface="Calibri"/>
              <a:ea typeface="Calibri"/>
              <a:cs typeface="Calibri"/>
              <a:sym typeface="Calibri"/>
            </a:endParaRPr>
          </a:p>
        </p:txBody>
      </p:sp>
      <p:sp>
        <p:nvSpPr>
          <p:cNvPr id="160" name="Google Shape;160;g25d3724e0ef_2_1"/>
          <p:cNvSpPr txBox="1"/>
          <p:nvPr/>
        </p:nvSpPr>
        <p:spPr>
          <a:xfrm>
            <a:off x="5874939" y="4854736"/>
            <a:ext cx="5870100" cy="155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Namun pemasaran melalui telepon memiliki keterbatasan dengan waktu dan jumlah karyawan. Tanpa strategi yang jelas, kemungkinan keberhasilan dari sebuah telepon bersifat acak dan jumlah karyawan perlu untuk ditambahkan, dan berujung pada kenaikan nilai cost.</a:t>
            </a:r>
            <a:endParaRPr b="0" i="0" sz="1900" u="none" cap="none" strike="noStrike">
              <a:solidFill>
                <a:schemeClr val="dk1"/>
              </a:solidFill>
              <a:latin typeface="Calibri"/>
              <a:ea typeface="Calibri"/>
              <a:cs typeface="Calibri"/>
              <a:sym typeface="Calibri"/>
            </a:endParaRPr>
          </a:p>
        </p:txBody>
      </p:sp>
      <p:pic>
        <p:nvPicPr>
          <p:cNvPr descr="A person standing on a scale with a dollar sign and alarm clock&#10;&#10;Description automatically generated" id="161" name="Google Shape;161;g25d3724e0ef_2_1"/>
          <p:cNvPicPr preferRelativeResize="0"/>
          <p:nvPr/>
        </p:nvPicPr>
        <p:blipFill rotWithShape="1">
          <a:blip r:embed="rId4">
            <a:alphaModFix/>
          </a:blip>
          <a:srcRect b="0" l="0" r="0" t="0"/>
          <a:stretch/>
        </p:blipFill>
        <p:spPr>
          <a:xfrm>
            <a:off x="7657125" y="3091575"/>
            <a:ext cx="2305750" cy="163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g23ba2970975_0_47"/>
          <p:cNvSpPr txBox="1"/>
          <p:nvPr>
            <p:ph idx="1" type="body"/>
          </p:nvPr>
        </p:nvSpPr>
        <p:spPr>
          <a:xfrm>
            <a:off x="473625" y="1269300"/>
            <a:ext cx="10880100" cy="52098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SzPts val="1800"/>
              <a:buNone/>
            </a:pPr>
            <a:r>
              <a:rPr lang="en-US">
                <a:solidFill>
                  <a:srgbClr val="019FAB"/>
                </a:solidFill>
                <a:highlight>
                  <a:srgbClr val="F7F7F7"/>
                </a:highlight>
                <a:latin typeface="Dosis"/>
                <a:ea typeface="Dosis"/>
                <a:cs typeface="Dosis"/>
                <a:sym typeface="Dosis"/>
              </a:rPr>
              <a:t>Dari dataset diperoleh wawasan sebagai berikut:</a:t>
            </a:r>
            <a:endParaRPr>
              <a:solidFill>
                <a:srgbClr val="019FAB"/>
              </a:solidFill>
              <a:highlight>
                <a:srgbClr val="F7F7F7"/>
              </a:highlight>
              <a:latin typeface="Dosis"/>
              <a:ea typeface="Dosis"/>
              <a:cs typeface="Dosis"/>
              <a:sym typeface="Dosis"/>
            </a:endParaRPr>
          </a:p>
          <a:p>
            <a:pPr indent="-342900" lvl="0" marL="457200" rtl="0" algn="l">
              <a:lnSpc>
                <a:spcPct val="135714"/>
              </a:lnSpc>
              <a:spcBef>
                <a:spcPts val="0"/>
              </a:spcBef>
              <a:spcAft>
                <a:spcPts val="0"/>
              </a:spcAft>
              <a:buSzPts val="1800"/>
              <a:buFont typeface="Dosis"/>
              <a:buChar char="●"/>
            </a:pPr>
            <a:r>
              <a:rPr b="1" lang="en-US" sz="1800">
                <a:highlight>
                  <a:srgbClr val="F7F7F7"/>
                </a:highlight>
                <a:latin typeface="Dosis"/>
                <a:ea typeface="Dosis"/>
                <a:cs typeface="Dosis"/>
                <a:sym typeface="Dosis"/>
              </a:rPr>
              <a:t>Kebanyakan nasabah yang dihubungi adalah nasabah yang belum pernah dihubungi sebelumnya</a:t>
            </a:r>
            <a:r>
              <a:rPr lang="en-US" sz="1800">
                <a:highlight>
                  <a:srgbClr val="F7F7F7"/>
                </a:highlight>
                <a:latin typeface="Dosis"/>
                <a:ea typeface="Dosis"/>
                <a:cs typeface="Dosis"/>
                <a:sym typeface="Dosis"/>
              </a:rPr>
              <a:t> (di atas 75%). </a:t>
            </a:r>
            <a:endParaRPr sz="1800">
              <a:highlight>
                <a:srgbClr val="F7F7F7"/>
              </a:highlight>
              <a:latin typeface="Dosis"/>
              <a:ea typeface="Dosis"/>
              <a:cs typeface="Dosis"/>
              <a:sym typeface="Dosis"/>
            </a:endParaRPr>
          </a:p>
          <a:p>
            <a:pPr indent="0" lvl="0" marL="457200" rtl="0" algn="l">
              <a:lnSpc>
                <a:spcPct val="135714"/>
              </a:lnSpc>
              <a:spcBef>
                <a:spcPts val="0"/>
              </a:spcBef>
              <a:spcAft>
                <a:spcPts val="0"/>
              </a:spcAft>
              <a:buSzPts val="1800"/>
              <a:buNone/>
            </a:pPr>
            <a:r>
              <a:rPr lang="en-US" sz="1800">
                <a:highlight>
                  <a:srgbClr val="F7F7F7"/>
                </a:highlight>
                <a:latin typeface="Dosis"/>
                <a:ea typeface="Dosis"/>
                <a:cs typeface="Dosis"/>
                <a:sym typeface="Dosis"/>
              </a:rPr>
              <a:t>Penggunaan data training berdasarkan durasi, banyaknya campaign dan hasil sebelumnya perlu mewaspadai sample data yang berjumlah 25% atau kurang.</a:t>
            </a:r>
            <a:endParaRPr sz="1800">
              <a:highlight>
                <a:srgbClr val="F7F7F7"/>
              </a:highlight>
              <a:latin typeface="Dosis"/>
              <a:ea typeface="Dosis"/>
              <a:cs typeface="Dosis"/>
              <a:sym typeface="Dosis"/>
            </a:endParaRPr>
          </a:p>
          <a:p>
            <a:pPr indent="-342900" lvl="0" marL="457200" rtl="0" algn="l">
              <a:lnSpc>
                <a:spcPct val="135714"/>
              </a:lnSpc>
              <a:spcBef>
                <a:spcPts val="0"/>
              </a:spcBef>
              <a:spcAft>
                <a:spcPts val="0"/>
              </a:spcAft>
              <a:buSzPts val="1800"/>
              <a:buFont typeface="Dosis"/>
              <a:buChar char="●"/>
            </a:pPr>
            <a:r>
              <a:rPr lang="en-US" sz="1800">
                <a:highlight>
                  <a:srgbClr val="F7F7F7"/>
                </a:highlight>
                <a:latin typeface="Dosis"/>
                <a:ea typeface="Dosis"/>
                <a:cs typeface="Dosis"/>
                <a:sym typeface="Dosis"/>
              </a:rPr>
              <a:t>Kebanyakan data numerik  memiliki outlier di atas batas maksimal, artinya kecenderung distribusi dari data adalah menceng kanan.</a:t>
            </a:r>
            <a:endParaRPr sz="1800">
              <a:highlight>
                <a:srgbClr val="F7F7F7"/>
              </a:highlight>
              <a:latin typeface="Dosis"/>
              <a:ea typeface="Dosis"/>
              <a:cs typeface="Dosis"/>
              <a:sym typeface="Dosis"/>
            </a:endParaRPr>
          </a:p>
        </p:txBody>
      </p:sp>
      <p:sp>
        <p:nvSpPr>
          <p:cNvPr id="479" name="Google Shape;479;g23ba2970975_0_4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80" name="Google Shape;480;g23ba2970975_0_47"/>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g23ba2970975_0_5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86" name="Google Shape;486;g23ba2970975_0_5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Multivariate Analysis</a:t>
            </a:r>
            <a:endParaRPr sz="3300">
              <a:solidFill>
                <a:schemeClr val="lt1"/>
              </a:solidFill>
              <a:latin typeface="Montserrat"/>
              <a:ea typeface="Montserrat"/>
              <a:cs typeface="Montserrat"/>
              <a:sym typeface="Montserrat"/>
            </a:endParaRPr>
          </a:p>
        </p:txBody>
      </p:sp>
      <p:pic>
        <p:nvPicPr>
          <p:cNvPr id="487" name="Google Shape;487;g23ba2970975_0_53"/>
          <p:cNvPicPr preferRelativeResize="0"/>
          <p:nvPr/>
        </p:nvPicPr>
        <p:blipFill rotWithShape="1">
          <a:blip r:embed="rId3">
            <a:alphaModFix/>
          </a:blip>
          <a:srcRect b="0" l="0" r="0" t="0"/>
          <a:stretch/>
        </p:blipFill>
        <p:spPr>
          <a:xfrm>
            <a:off x="3478225" y="1281150"/>
            <a:ext cx="5235552" cy="5500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1" name="Shape 491"/>
        <p:cNvGrpSpPr/>
        <p:nvPr/>
      </p:nvGrpSpPr>
      <p:grpSpPr>
        <a:xfrm>
          <a:off x="0" y="0"/>
          <a:ext cx="0" cy="0"/>
          <a:chOff x="0" y="0"/>
          <a:chExt cx="0" cy="0"/>
        </a:xfrm>
      </p:grpSpPr>
      <p:sp>
        <p:nvSpPr>
          <p:cNvPr id="492" name="Google Shape;492;g267e658029b_3_111"/>
          <p:cNvSpPr txBox="1"/>
          <p:nvPr>
            <p:ph idx="1" type="body"/>
          </p:nvPr>
        </p:nvSpPr>
        <p:spPr>
          <a:xfrm>
            <a:off x="473625" y="1269300"/>
            <a:ext cx="10880100" cy="5209800"/>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Bagaimana korelasi antara masing-masing feature dan label. Kira-kira feature mana saja yang paling relevan dan harus dipertahankan? </a:t>
            </a:r>
            <a:endParaRPr>
              <a:solidFill>
                <a:srgbClr val="019FAB"/>
              </a:solidFill>
              <a:latin typeface="Dosis"/>
              <a:ea typeface="Dosis"/>
              <a:cs typeface="Dosis"/>
              <a:sym typeface="Dosis"/>
            </a:endParaRPr>
          </a:p>
          <a:p>
            <a:pPr indent="0" lvl="0" marL="914400" rtl="0" algn="just">
              <a:lnSpc>
                <a:spcPct val="90000"/>
              </a:lnSpc>
              <a:spcBef>
                <a:spcPts val="1000"/>
              </a:spcBef>
              <a:spcAft>
                <a:spcPts val="0"/>
              </a:spcAft>
              <a:buSzPts val="1800"/>
              <a:buNone/>
            </a:pPr>
            <a:r>
              <a:rPr lang="en-US" sz="2100">
                <a:solidFill>
                  <a:srgbClr val="212121"/>
                </a:solidFill>
                <a:highlight>
                  <a:srgbClr val="FFFFFF"/>
                </a:highlight>
                <a:latin typeface="Dosis"/>
                <a:ea typeface="Dosis"/>
                <a:cs typeface="Dosis"/>
                <a:sym typeface="Dosis"/>
              </a:rPr>
              <a:t>Terlihat </a:t>
            </a:r>
            <a:r>
              <a:rPr b="1" lang="en-US" sz="2100">
                <a:solidFill>
                  <a:srgbClr val="212121"/>
                </a:solidFill>
                <a:highlight>
                  <a:srgbClr val="FFFFFF"/>
                </a:highlight>
                <a:latin typeface="Dosis"/>
                <a:ea typeface="Dosis"/>
                <a:cs typeface="Dosis"/>
                <a:sym typeface="Dosis"/>
              </a:rPr>
              <a:t>banyak feature pada dataset numerical yang memiliki korelasi dengan nilai 0.0</a:t>
            </a:r>
            <a:r>
              <a:rPr lang="en-US" sz="2100">
                <a:solidFill>
                  <a:srgbClr val="212121"/>
                </a:solidFill>
                <a:highlight>
                  <a:srgbClr val="FFFFFF"/>
                </a:highlight>
                <a:latin typeface="Dosis"/>
                <a:ea typeface="Dosis"/>
                <a:cs typeface="Dosis"/>
                <a:sym typeface="Dosis"/>
              </a:rPr>
              <a:t> seperti days &amp; balance, age &amp; campaign maupun feature korelasi yang lain. Sehingga perlu dipertimbangkan kembali bila dilakukannya heatmap yang telah digabung dengan dataset kategorikal apakah masih terdapat banyak nilai dengan angka sebesar 0.0, maka perlu didiskusikan lebih lanjut apakah sebaiknya beberapa kolom yang berada dalam dataset akan didrop atau tidak.</a:t>
            </a:r>
            <a:endParaRPr sz="2900">
              <a:latin typeface="Dosis"/>
              <a:ea typeface="Dosis"/>
              <a:cs typeface="Dosis"/>
              <a:sym typeface="Dosis"/>
            </a:endParaRPr>
          </a:p>
          <a:p>
            <a:pPr indent="-342900" lvl="0" marL="457200" rtl="0" algn="just">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Bagaimana korelasi antar-feature, apakah ada pola yang menarik? Apa yang perlu dilakukan terhadap feature itu?</a:t>
            </a:r>
            <a:endParaRPr>
              <a:solidFill>
                <a:srgbClr val="019FAB"/>
              </a:solidFill>
              <a:latin typeface="Dosis"/>
              <a:ea typeface="Dosis"/>
              <a:cs typeface="Dosis"/>
              <a:sym typeface="Dosis"/>
            </a:endParaRPr>
          </a:p>
          <a:p>
            <a:pPr indent="0" lvl="0" marL="914400" rtl="0" algn="just">
              <a:lnSpc>
                <a:spcPct val="90000"/>
              </a:lnSpc>
              <a:spcBef>
                <a:spcPts val="1000"/>
              </a:spcBef>
              <a:spcAft>
                <a:spcPts val="0"/>
              </a:spcAft>
              <a:buSzPts val="1800"/>
              <a:buNone/>
            </a:pPr>
            <a:r>
              <a:rPr lang="en-US" sz="2100">
                <a:latin typeface="Dosis"/>
                <a:ea typeface="Dosis"/>
                <a:cs typeface="Dosis"/>
                <a:sym typeface="Dosis"/>
              </a:rPr>
              <a:t>Tidak ada pola-pola yang menarik antar feature, sehingga belum ada perlakuan terhadap feature yang ada.</a:t>
            </a:r>
            <a:endParaRPr sz="2100">
              <a:latin typeface="Dosis"/>
              <a:ea typeface="Dosis"/>
              <a:cs typeface="Dosis"/>
              <a:sym typeface="Dosis"/>
            </a:endParaRPr>
          </a:p>
        </p:txBody>
      </p:sp>
      <p:sp>
        <p:nvSpPr>
          <p:cNvPr id="493" name="Google Shape;493;g267e658029b_3_11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94" name="Google Shape;494;g267e658029b_3_111"/>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Multivariate Analysis</a:t>
            </a:r>
            <a:endParaRPr sz="3300">
              <a:solidFill>
                <a:schemeClr val="lt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sp>
        <p:nvSpPr>
          <p:cNvPr id="499" name="Google Shape;499;g267e658029b_3_233"/>
          <p:cNvSpPr txBox="1"/>
          <p:nvPr/>
        </p:nvSpPr>
        <p:spPr>
          <a:xfrm>
            <a:off x="4472900" y="4736200"/>
            <a:ext cx="7083300" cy="174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dk1"/>
                </a:solidFill>
                <a:latin typeface="Dosis"/>
                <a:ea typeface="Dosis"/>
                <a:cs typeface="Dosis"/>
                <a:sym typeface="Dosis"/>
              </a:rPr>
              <a:t>Secara distribusi, nasabah dari bank DataWhiz didominasi oleh nasabah yang berstatus “Married”, namun persentase pembuka deposito terbanyak adalah yang berstatus “Single”. </a:t>
            </a:r>
            <a:br>
              <a:rPr b="0" i="0" lang="en-US" sz="2100" u="none" cap="none" strike="noStrike">
                <a:solidFill>
                  <a:schemeClr val="dk1"/>
                </a:solidFill>
                <a:latin typeface="Dosis"/>
                <a:ea typeface="Dosis"/>
                <a:cs typeface="Dosis"/>
                <a:sym typeface="Dosis"/>
              </a:rPr>
            </a:br>
            <a:endParaRPr b="0" i="0" sz="1400" u="none" cap="none" strike="noStrike">
              <a:solidFill>
                <a:srgbClr val="000000"/>
              </a:solidFill>
              <a:latin typeface="Arial"/>
              <a:ea typeface="Arial"/>
              <a:cs typeface="Arial"/>
              <a:sym typeface="Arial"/>
            </a:endParaRPr>
          </a:p>
        </p:txBody>
      </p:sp>
      <p:pic>
        <p:nvPicPr>
          <p:cNvPr id="500" name="Google Shape;500;g267e658029b_3_233"/>
          <p:cNvPicPr preferRelativeResize="0"/>
          <p:nvPr/>
        </p:nvPicPr>
        <p:blipFill rotWithShape="1">
          <a:blip r:embed="rId3">
            <a:alphaModFix/>
          </a:blip>
          <a:srcRect b="0" l="0" r="0" t="0"/>
          <a:stretch/>
        </p:blipFill>
        <p:spPr>
          <a:xfrm>
            <a:off x="4357474" y="2062572"/>
            <a:ext cx="2552316" cy="2275492"/>
          </a:xfrm>
          <a:prstGeom prst="rect">
            <a:avLst/>
          </a:prstGeom>
          <a:noFill/>
          <a:ln>
            <a:noFill/>
          </a:ln>
        </p:spPr>
      </p:pic>
      <p:pic>
        <p:nvPicPr>
          <p:cNvPr id="501" name="Google Shape;501;g267e658029b_3_233"/>
          <p:cNvPicPr preferRelativeResize="0"/>
          <p:nvPr/>
        </p:nvPicPr>
        <p:blipFill rotWithShape="1">
          <a:blip r:embed="rId4">
            <a:alphaModFix/>
          </a:blip>
          <a:srcRect b="0" l="0" r="0" t="0"/>
          <a:stretch/>
        </p:blipFill>
        <p:spPr>
          <a:xfrm>
            <a:off x="6909784" y="2062572"/>
            <a:ext cx="2569108" cy="2260859"/>
          </a:xfrm>
          <a:prstGeom prst="rect">
            <a:avLst/>
          </a:prstGeom>
          <a:noFill/>
          <a:ln>
            <a:noFill/>
          </a:ln>
        </p:spPr>
      </p:pic>
      <p:pic>
        <p:nvPicPr>
          <p:cNvPr id="502" name="Google Shape;502;g267e658029b_3_233"/>
          <p:cNvPicPr preferRelativeResize="0"/>
          <p:nvPr/>
        </p:nvPicPr>
        <p:blipFill rotWithShape="1">
          <a:blip r:embed="rId5">
            <a:alphaModFix/>
          </a:blip>
          <a:srcRect b="0" l="0" r="0" t="0"/>
          <a:stretch/>
        </p:blipFill>
        <p:spPr>
          <a:xfrm>
            <a:off x="9478887" y="2062572"/>
            <a:ext cx="2560712" cy="2268175"/>
          </a:xfrm>
          <a:prstGeom prst="rect">
            <a:avLst/>
          </a:prstGeom>
          <a:noFill/>
          <a:ln>
            <a:noFill/>
          </a:ln>
        </p:spPr>
      </p:pic>
      <p:pic>
        <p:nvPicPr>
          <p:cNvPr id="503" name="Google Shape;503;g267e658029b_3_233"/>
          <p:cNvPicPr preferRelativeResize="0"/>
          <p:nvPr/>
        </p:nvPicPr>
        <p:blipFill rotWithShape="1">
          <a:blip r:embed="rId6">
            <a:alphaModFix/>
          </a:blip>
          <a:srcRect b="0" l="0" r="0" t="0"/>
          <a:stretch/>
        </p:blipFill>
        <p:spPr>
          <a:xfrm>
            <a:off x="548975" y="2095863"/>
            <a:ext cx="3752850" cy="4305300"/>
          </a:xfrm>
          <a:prstGeom prst="rect">
            <a:avLst/>
          </a:prstGeom>
          <a:noFill/>
          <a:ln>
            <a:noFill/>
          </a:ln>
        </p:spPr>
      </p:pic>
      <p:sp>
        <p:nvSpPr>
          <p:cNvPr id="504" name="Google Shape;504;g267e658029b_3_233"/>
          <p:cNvSpPr txBox="1"/>
          <p:nvPr/>
        </p:nvSpPr>
        <p:spPr>
          <a:xfrm>
            <a:off x="-100" y="1023450"/>
            <a:ext cx="3069000" cy="492600"/>
          </a:xfrm>
          <a:prstGeom prst="rect">
            <a:avLst/>
          </a:prstGeom>
          <a:solidFill>
            <a:srgbClr val="FFC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1.  Based on “marital status’’</a:t>
            </a:r>
            <a:endParaRPr b="0" i="0" sz="2000" u="none" cap="none" strike="noStrike">
              <a:solidFill>
                <a:srgbClr val="000000"/>
              </a:solidFill>
              <a:latin typeface="Dosis"/>
              <a:ea typeface="Dosis"/>
              <a:cs typeface="Dosis"/>
              <a:sym typeface="Dosis"/>
            </a:endParaRPr>
          </a:p>
        </p:txBody>
      </p:sp>
      <p:sp>
        <p:nvSpPr>
          <p:cNvPr id="505" name="Google Shape;505;g267e658029b_3_23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06" name="Google Shape;506;g267e658029b_3_23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g267e658029b_3_244"/>
          <p:cNvSpPr txBox="1"/>
          <p:nvPr/>
        </p:nvSpPr>
        <p:spPr>
          <a:xfrm>
            <a:off x="1012225" y="5646600"/>
            <a:ext cx="10641000" cy="121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Dosis"/>
                <a:ea typeface="Dosis"/>
                <a:cs typeface="Dosis"/>
                <a:sym typeface="Dosis"/>
              </a:rPr>
              <a:t>Nasabah “student” memiliki persentase yang paling tinggi dalam membuka deposito dan diikuti dengan nasabah dari kategori “retired”. Sedangkan, nasabah “blue-collar” memiliki persentase yang rendah untuk membuka deposito.  </a:t>
            </a:r>
            <a:endParaRPr b="0" i="0" sz="1400" u="none" cap="none" strike="noStrike">
              <a:solidFill>
                <a:srgbClr val="000000"/>
              </a:solidFill>
              <a:latin typeface="Arial"/>
              <a:ea typeface="Arial"/>
              <a:cs typeface="Arial"/>
              <a:sym typeface="Arial"/>
            </a:endParaRPr>
          </a:p>
        </p:txBody>
      </p:sp>
      <p:pic>
        <p:nvPicPr>
          <p:cNvPr id="512" name="Google Shape;512;g267e658029b_3_244"/>
          <p:cNvPicPr preferRelativeResize="0"/>
          <p:nvPr/>
        </p:nvPicPr>
        <p:blipFill rotWithShape="1">
          <a:blip r:embed="rId3">
            <a:alphaModFix/>
          </a:blip>
          <a:srcRect b="0" l="0" r="0" t="0"/>
          <a:stretch/>
        </p:blipFill>
        <p:spPr>
          <a:xfrm>
            <a:off x="339650" y="1837300"/>
            <a:ext cx="5816374" cy="3789925"/>
          </a:xfrm>
          <a:prstGeom prst="rect">
            <a:avLst/>
          </a:prstGeom>
          <a:noFill/>
          <a:ln>
            <a:noFill/>
          </a:ln>
        </p:spPr>
      </p:pic>
      <p:pic>
        <p:nvPicPr>
          <p:cNvPr id="513" name="Google Shape;513;g267e658029b_3_244"/>
          <p:cNvPicPr preferRelativeResize="0"/>
          <p:nvPr/>
        </p:nvPicPr>
        <p:blipFill rotWithShape="1">
          <a:blip r:embed="rId4">
            <a:alphaModFix/>
          </a:blip>
          <a:srcRect b="0" l="0" r="0" t="0"/>
          <a:stretch/>
        </p:blipFill>
        <p:spPr>
          <a:xfrm>
            <a:off x="6308425" y="1838950"/>
            <a:ext cx="5646902" cy="3807650"/>
          </a:xfrm>
          <a:prstGeom prst="rect">
            <a:avLst/>
          </a:prstGeom>
          <a:noFill/>
          <a:ln>
            <a:noFill/>
          </a:ln>
        </p:spPr>
      </p:pic>
      <p:sp>
        <p:nvSpPr>
          <p:cNvPr id="514" name="Google Shape;514;g267e658029b_3_244"/>
          <p:cNvSpPr txBox="1"/>
          <p:nvPr/>
        </p:nvSpPr>
        <p:spPr>
          <a:xfrm>
            <a:off x="-100" y="1052975"/>
            <a:ext cx="3069000" cy="492600"/>
          </a:xfrm>
          <a:prstGeom prst="rect">
            <a:avLst/>
          </a:prstGeom>
          <a:solidFill>
            <a:srgbClr val="FFC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2.  Based on “job’’</a:t>
            </a:r>
            <a:endParaRPr b="0" i="0" sz="2000" u="none" cap="none" strike="noStrike">
              <a:solidFill>
                <a:srgbClr val="000000"/>
              </a:solidFill>
              <a:latin typeface="Dosis"/>
              <a:ea typeface="Dosis"/>
              <a:cs typeface="Dosis"/>
              <a:sym typeface="Dosis"/>
            </a:endParaRPr>
          </a:p>
        </p:txBody>
      </p:sp>
      <p:sp>
        <p:nvSpPr>
          <p:cNvPr id="515" name="Google Shape;515;g267e658029b_3_244"/>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16" name="Google Shape;516;g267e658029b_3_244"/>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g267e658029b_3_253"/>
          <p:cNvSpPr txBox="1"/>
          <p:nvPr/>
        </p:nvSpPr>
        <p:spPr>
          <a:xfrm>
            <a:off x="5372175" y="2388650"/>
            <a:ext cx="6144900" cy="36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Dosis"/>
                <a:ea typeface="Dosis"/>
                <a:cs typeface="Dosis"/>
                <a:sym typeface="Dosis"/>
              </a:rPr>
              <a:t>Nasabah yang memiliki tanggungan berupa rumah “housing” atau pinjaman “loan” cenderung tidak membuka akun deposito.</a:t>
            </a:r>
            <a:br>
              <a:rPr b="0" i="0" lang="en-US" sz="2100" u="none" cap="none" strike="noStrike">
                <a:solidFill>
                  <a:schemeClr val="dk1"/>
                </a:solidFill>
                <a:latin typeface="Dosis"/>
                <a:ea typeface="Dosis"/>
                <a:cs typeface="Dosis"/>
                <a:sym typeface="Dosis"/>
              </a:rPr>
            </a:br>
            <a:br>
              <a:rPr b="0" i="0" lang="en-US" sz="2100" u="none" cap="none" strike="noStrike">
                <a:solidFill>
                  <a:schemeClr val="dk1"/>
                </a:solidFill>
                <a:latin typeface="Dosis"/>
                <a:ea typeface="Dosis"/>
                <a:cs typeface="Dosis"/>
                <a:sym typeface="Dosis"/>
              </a:rPr>
            </a:br>
            <a:r>
              <a:rPr b="0" i="0" lang="en-US" sz="2100" u="none" cap="none" strike="noStrike">
                <a:solidFill>
                  <a:schemeClr val="dk1"/>
                </a:solidFill>
                <a:latin typeface="Dosis"/>
                <a:ea typeface="Dosis"/>
                <a:cs typeface="Dosis"/>
                <a:sym typeface="Dosis"/>
              </a:rPr>
              <a:t>Pada “housing”, ada kemungkinan deposito dibuat untuk membeli rumah sebagai salah satu capaian dalam menabung.</a:t>
            </a:r>
            <a:endParaRPr b="0" i="0" sz="2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Dosis"/>
                <a:ea typeface="Dosis"/>
                <a:cs typeface="Dosis"/>
                <a:sym typeface="Dosis"/>
              </a:rPr>
              <a:t>Pada “loan”, pinjaman dapat menjadi halangan untuk nasabah bisa membuka akun deposito sehingga nilainya jauh secara signifikan.</a:t>
            </a:r>
            <a:endParaRPr b="0" i="0" sz="2100" u="none" cap="none" strike="noStrike">
              <a:solidFill>
                <a:schemeClr val="dk1"/>
              </a:solidFill>
              <a:latin typeface="Dosis"/>
              <a:ea typeface="Dosis"/>
              <a:cs typeface="Dosis"/>
              <a:sym typeface="Dosis"/>
            </a:endParaRPr>
          </a:p>
        </p:txBody>
      </p:sp>
      <p:sp>
        <p:nvSpPr>
          <p:cNvPr id="522" name="Google Shape;522;g267e658029b_3_253"/>
          <p:cNvSpPr txBox="1"/>
          <p:nvPr/>
        </p:nvSpPr>
        <p:spPr>
          <a:xfrm>
            <a:off x="0" y="1041825"/>
            <a:ext cx="3820500" cy="492600"/>
          </a:xfrm>
          <a:prstGeom prst="rect">
            <a:avLst/>
          </a:prstGeom>
          <a:solidFill>
            <a:srgbClr val="FFC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3.  Based on “housing” dan “loan”</a:t>
            </a:r>
            <a:endParaRPr b="0" i="0" sz="2000" u="none" cap="none" strike="noStrike">
              <a:solidFill>
                <a:srgbClr val="000000"/>
              </a:solidFill>
              <a:latin typeface="Dosis"/>
              <a:ea typeface="Dosis"/>
              <a:cs typeface="Dosis"/>
              <a:sym typeface="Dosis"/>
            </a:endParaRPr>
          </a:p>
        </p:txBody>
      </p:sp>
      <p:pic>
        <p:nvPicPr>
          <p:cNvPr id="523" name="Google Shape;523;g267e658029b_3_253"/>
          <p:cNvPicPr preferRelativeResize="0"/>
          <p:nvPr/>
        </p:nvPicPr>
        <p:blipFill rotWithShape="1">
          <a:blip r:embed="rId3">
            <a:alphaModFix/>
          </a:blip>
          <a:srcRect b="0" l="0" r="0" t="0"/>
          <a:stretch/>
        </p:blipFill>
        <p:spPr>
          <a:xfrm>
            <a:off x="383450" y="2205647"/>
            <a:ext cx="4424354" cy="3999616"/>
          </a:xfrm>
          <a:prstGeom prst="rect">
            <a:avLst/>
          </a:prstGeom>
          <a:noFill/>
          <a:ln>
            <a:noFill/>
          </a:ln>
        </p:spPr>
      </p:pic>
      <p:sp>
        <p:nvSpPr>
          <p:cNvPr id="524" name="Google Shape;524;g267e658029b_3_25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25" name="Google Shape;525;g267e658029b_3_25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g267e658029b_3_223"/>
          <p:cNvSpPr txBox="1"/>
          <p:nvPr/>
        </p:nvSpPr>
        <p:spPr>
          <a:xfrm>
            <a:off x="625175" y="1723975"/>
            <a:ext cx="10912200" cy="4546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Dosis"/>
              <a:ea typeface="Dosis"/>
              <a:cs typeface="Dosis"/>
              <a:sym typeface="Dosis"/>
            </a:endParaRPr>
          </a:p>
        </p:txBody>
      </p:sp>
      <p:pic>
        <p:nvPicPr>
          <p:cNvPr id="531" name="Google Shape;531;g267e658029b_3_223"/>
          <p:cNvPicPr preferRelativeResize="0"/>
          <p:nvPr/>
        </p:nvPicPr>
        <p:blipFill rotWithShape="1">
          <a:blip r:embed="rId3">
            <a:alphaModFix/>
          </a:blip>
          <a:srcRect b="0" l="0" r="0" t="0"/>
          <a:stretch/>
        </p:blipFill>
        <p:spPr>
          <a:xfrm>
            <a:off x="900625" y="1955775"/>
            <a:ext cx="2728600" cy="3442475"/>
          </a:xfrm>
          <a:prstGeom prst="rect">
            <a:avLst/>
          </a:prstGeom>
          <a:noFill/>
          <a:ln>
            <a:noFill/>
          </a:ln>
        </p:spPr>
      </p:pic>
      <p:sp>
        <p:nvSpPr>
          <p:cNvPr id="532" name="Google Shape;532;g267e658029b_3_223"/>
          <p:cNvSpPr txBox="1"/>
          <p:nvPr/>
        </p:nvSpPr>
        <p:spPr>
          <a:xfrm>
            <a:off x="5020350" y="1951300"/>
            <a:ext cx="6516900" cy="409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Dosis"/>
                <a:ea typeface="Dosis"/>
                <a:cs typeface="Dosis"/>
                <a:sym typeface="Dosis"/>
              </a:rPr>
              <a:t>Dari tabel di samping terlihat bahwa nasabah yang </a:t>
            </a:r>
            <a:r>
              <a:rPr b="0" i="0" lang="en-US" sz="2100" u="none" cap="none" strike="noStrike">
                <a:solidFill>
                  <a:schemeClr val="dk1"/>
                </a:solidFill>
                <a:latin typeface="Dosis"/>
                <a:ea typeface="Dosis"/>
                <a:cs typeface="Dosis"/>
                <a:sym typeface="Dosis"/>
              </a:rPr>
              <a:t>‘poutcome’ nya </a:t>
            </a:r>
            <a:r>
              <a:rPr b="1" i="0" lang="en-US" sz="2100" u="none" cap="none" strike="noStrike">
                <a:solidFill>
                  <a:schemeClr val="dk1"/>
                </a:solidFill>
                <a:latin typeface="Dosis"/>
                <a:ea typeface="Dosis"/>
                <a:cs typeface="Dosis"/>
                <a:sym typeface="Dosis"/>
              </a:rPr>
              <a:t>‘failure’</a:t>
            </a:r>
            <a:r>
              <a:rPr b="0" i="0" lang="en-US" sz="2100" u="none" cap="none" strike="noStrike">
                <a:solidFill>
                  <a:schemeClr val="dk1"/>
                </a:solidFill>
                <a:latin typeface="Dosis"/>
                <a:ea typeface="Dosis"/>
                <a:cs typeface="Dosis"/>
                <a:sym typeface="Dosis"/>
              </a:rPr>
              <a:t>, </a:t>
            </a:r>
            <a:r>
              <a:rPr b="0" i="0" lang="en-US" sz="2100" u="none" cap="none" strike="noStrike">
                <a:solidFill>
                  <a:srgbClr val="000000"/>
                </a:solidFill>
                <a:latin typeface="Dosis"/>
                <a:ea typeface="Dosis"/>
                <a:cs typeface="Dosis"/>
                <a:sym typeface="Dosis"/>
              </a:rPr>
              <a:t>sebanyak </a:t>
            </a:r>
            <a:r>
              <a:rPr b="1" i="0" lang="en-US" sz="2100" u="none" cap="none" strike="noStrike">
                <a:solidFill>
                  <a:srgbClr val="000000"/>
                </a:solidFill>
                <a:latin typeface="Dosis"/>
                <a:ea typeface="Dosis"/>
                <a:cs typeface="Dosis"/>
                <a:sym typeface="Dosis"/>
              </a:rPr>
              <a:t>87.39%</a:t>
            </a:r>
            <a:r>
              <a:rPr b="0" i="0" lang="en-US" sz="2100" u="none" cap="none" strike="noStrike">
                <a:solidFill>
                  <a:srgbClr val="000000"/>
                </a:solidFill>
                <a:latin typeface="Dosis"/>
                <a:ea typeface="Dosis"/>
                <a:cs typeface="Dosis"/>
                <a:sym typeface="Dosis"/>
              </a:rPr>
              <a:t> memilih untuk </a:t>
            </a:r>
            <a:r>
              <a:rPr b="1" i="0" lang="en-US" sz="2100" u="none" cap="none" strike="noStrike">
                <a:solidFill>
                  <a:srgbClr val="000000"/>
                </a:solidFill>
                <a:latin typeface="Dosis"/>
                <a:ea typeface="Dosis"/>
                <a:cs typeface="Dosis"/>
                <a:sym typeface="Dosis"/>
              </a:rPr>
              <a:t>tidak berlangganan</a:t>
            </a:r>
            <a:r>
              <a:rPr b="0" i="0" lang="en-US" sz="2100" u="none" cap="none" strike="noStrike">
                <a:solidFill>
                  <a:srgbClr val="000000"/>
                </a:solidFill>
                <a:latin typeface="Dosis"/>
                <a:ea typeface="Dosis"/>
                <a:cs typeface="Dosis"/>
                <a:sym typeface="Dosis"/>
              </a:rPr>
              <a:t> deposito berjangka, sedangkan </a:t>
            </a:r>
            <a:r>
              <a:rPr b="1" i="0" lang="en-US" sz="2100" u="none" cap="none" strike="noStrike">
                <a:solidFill>
                  <a:srgbClr val="000000"/>
                </a:solidFill>
                <a:latin typeface="Dosis"/>
                <a:ea typeface="Dosis"/>
                <a:cs typeface="Dosis"/>
                <a:sym typeface="Dosis"/>
              </a:rPr>
              <a:t>12.61%</a:t>
            </a:r>
            <a:r>
              <a:rPr b="0" i="0" lang="en-US" sz="2100" u="none" cap="none" strike="noStrike">
                <a:solidFill>
                  <a:srgbClr val="000000"/>
                </a:solidFill>
                <a:latin typeface="Dosis"/>
                <a:ea typeface="Dosis"/>
                <a:cs typeface="Dosis"/>
                <a:sym typeface="Dosis"/>
              </a:rPr>
              <a:t> sisanya memilih untuk</a:t>
            </a:r>
            <a:r>
              <a:rPr b="1" i="0" lang="en-US" sz="2100" u="none" cap="none" strike="noStrike">
                <a:solidFill>
                  <a:srgbClr val="000000"/>
                </a:solidFill>
                <a:latin typeface="Dosis"/>
                <a:ea typeface="Dosis"/>
                <a:cs typeface="Dosis"/>
                <a:sym typeface="Dosis"/>
              </a:rPr>
              <a:t> berlangganan</a:t>
            </a:r>
            <a:r>
              <a:rPr b="0" i="0" lang="en-US" sz="2100" u="none" cap="none" strike="noStrike">
                <a:solidFill>
                  <a:srgbClr val="000000"/>
                </a:solidFill>
                <a:latin typeface="Dosis"/>
                <a:ea typeface="Dosis"/>
                <a:cs typeface="Dosis"/>
                <a:sym typeface="Dosis"/>
              </a:rPr>
              <a:t>.</a:t>
            </a:r>
            <a:endParaRPr b="0" i="0" sz="21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Dosis"/>
                <a:ea typeface="Dosis"/>
                <a:cs typeface="Dosis"/>
                <a:sym typeface="Dosis"/>
              </a:rPr>
              <a:t>Di samping itu, </a:t>
            </a:r>
            <a:r>
              <a:rPr b="0" i="0" lang="en-US" sz="2100" u="none" cap="none" strike="noStrike">
                <a:solidFill>
                  <a:schemeClr val="dk1"/>
                </a:solidFill>
                <a:latin typeface="Dosis"/>
                <a:ea typeface="Dosis"/>
                <a:cs typeface="Dosis"/>
                <a:sym typeface="Dosis"/>
              </a:rPr>
              <a:t>nasabah yang ‘poutcome’ nya </a:t>
            </a:r>
            <a:r>
              <a:rPr b="1" i="0" lang="en-US" sz="2100" u="none" cap="none" strike="noStrike">
                <a:solidFill>
                  <a:schemeClr val="dk1"/>
                </a:solidFill>
                <a:latin typeface="Dosis"/>
                <a:ea typeface="Dosis"/>
                <a:cs typeface="Dosis"/>
                <a:sym typeface="Dosis"/>
              </a:rPr>
              <a:t>‘success’</a:t>
            </a:r>
            <a:r>
              <a:rPr b="0" i="0" lang="en-US" sz="2100" u="none" cap="none" strike="noStrike">
                <a:solidFill>
                  <a:schemeClr val="dk1"/>
                </a:solidFill>
                <a:latin typeface="Dosis"/>
                <a:ea typeface="Dosis"/>
                <a:cs typeface="Dosis"/>
                <a:sym typeface="Dosis"/>
              </a:rPr>
              <a:t>, sebanyak </a:t>
            </a:r>
            <a:r>
              <a:rPr b="1" i="0" lang="en-US" sz="2100" u="none" cap="none" strike="noStrike">
                <a:solidFill>
                  <a:schemeClr val="dk1"/>
                </a:solidFill>
                <a:latin typeface="Dosis"/>
                <a:ea typeface="Dosis"/>
                <a:cs typeface="Dosis"/>
                <a:sym typeface="Dosis"/>
              </a:rPr>
              <a:t>64.73%</a:t>
            </a:r>
            <a:r>
              <a:rPr b="0" i="0" lang="en-US" sz="2100" u="none" cap="none" strike="noStrike">
                <a:solidFill>
                  <a:schemeClr val="dk1"/>
                </a:solidFill>
                <a:latin typeface="Dosis"/>
                <a:ea typeface="Dosis"/>
                <a:cs typeface="Dosis"/>
                <a:sym typeface="Dosis"/>
              </a:rPr>
              <a:t>  memilih untuk </a:t>
            </a:r>
            <a:r>
              <a:rPr b="1" i="0" lang="en-US" sz="2100" u="none" cap="none" strike="noStrike">
                <a:solidFill>
                  <a:schemeClr val="dk1"/>
                </a:solidFill>
                <a:latin typeface="Dosis"/>
                <a:ea typeface="Dosis"/>
                <a:cs typeface="Dosis"/>
                <a:sym typeface="Dosis"/>
              </a:rPr>
              <a:t>berlangganan</a:t>
            </a:r>
            <a:r>
              <a:rPr b="0" i="0" lang="en-US" sz="2100" u="none" cap="none" strike="noStrike">
                <a:solidFill>
                  <a:schemeClr val="dk1"/>
                </a:solidFill>
                <a:latin typeface="Dosis"/>
                <a:ea typeface="Dosis"/>
                <a:cs typeface="Dosis"/>
                <a:sym typeface="Dosis"/>
              </a:rPr>
              <a:t> deposito berjangka, sedangkan </a:t>
            </a:r>
            <a:r>
              <a:rPr b="1" i="0" lang="en-US" sz="2100" u="none" cap="none" strike="noStrike">
                <a:solidFill>
                  <a:schemeClr val="dk1"/>
                </a:solidFill>
                <a:latin typeface="Dosis"/>
                <a:ea typeface="Dosis"/>
                <a:cs typeface="Dosis"/>
                <a:sym typeface="Dosis"/>
              </a:rPr>
              <a:t>35.27%</a:t>
            </a:r>
            <a:r>
              <a:rPr b="0" i="0" lang="en-US" sz="2100" u="none" cap="none" strike="noStrike">
                <a:solidFill>
                  <a:schemeClr val="dk1"/>
                </a:solidFill>
                <a:latin typeface="Dosis"/>
                <a:ea typeface="Dosis"/>
                <a:cs typeface="Dosis"/>
                <a:sym typeface="Dosis"/>
              </a:rPr>
              <a:t> sisanya memilih untuk</a:t>
            </a:r>
            <a:r>
              <a:rPr b="1" i="0" lang="en-US" sz="2100" u="none" cap="none" strike="noStrike">
                <a:solidFill>
                  <a:schemeClr val="dk1"/>
                </a:solidFill>
                <a:latin typeface="Dosis"/>
                <a:ea typeface="Dosis"/>
                <a:cs typeface="Dosis"/>
                <a:sym typeface="Dosis"/>
              </a:rPr>
              <a:t> tidak berlangganan</a:t>
            </a:r>
            <a:r>
              <a:rPr b="0" i="0" lang="en-US" sz="2100" u="none" cap="none" strike="noStrike">
                <a:solidFill>
                  <a:schemeClr val="dk1"/>
                </a:solidFill>
                <a:latin typeface="Dosis"/>
                <a:ea typeface="Dosis"/>
                <a:cs typeface="Dosis"/>
                <a:sym typeface="Dosis"/>
              </a:rPr>
              <a:t>.</a:t>
            </a:r>
            <a:endParaRPr b="0" i="0" sz="2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Dosis"/>
                <a:ea typeface="Dosis"/>
                <a:cs typeface="Dosis"/>
                <a:sym typeface="Dosis"/>
              </a:rPr>
              <a:t>Artinya, kesuksesan atau kegagalan pada campaign sebelumnya cukup berpengaruh pada campaign ini.</a:t>
            </a:r>
            <a:endParaRPr b="0" i="0" sz="2100" u="none" cap="none" strike="noStrike">
              <a:solidFill>
                <a:srgbClr val="000000"/>
              </a:solidFill>
              <a:latin typeface="Dosis"/>
              <a:ea typeface="Dosis"/>
              <a:cs typeface="Dosis"/>
              <a:sym typeface="Dosis"/>
            </a:endParaRPr>
          </a:p>
        </p:txBody>
      </p:sp>
      <p:sp>
        <p:nvSpPr>
          <p:cNvPr id="533" name="Google Shape;533;g267e658029b_3_223"/>
          <p:cNvSpPr txBox="1"/>
          <p:nvPr/>
        </p:nvSpPr>
        <p:spPr>
          <a:xfrm>
            <a:off x="620900" y="5967125"/>
            <a:ext cx="10040700" cy="6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Dosis"/>
                <a:ea typeface="Dosis"/>
                <a:cs typeface="Dosis"/>
                <a:sym typeface="Dosis"/>
              </a:rPr>
              <a:t>Keterangan</a:t>
            </a:r>
            <a:endParaRPr b="0" i="0" sz="17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chemeClr val="dk1"/>
              </a:buClr>
              <a:buSzPts val="1100"/>
              <a:buFont typeface="Arial"/>
              <a:buNone/>
            </a:pPr>
            <a:r>
              <a:rPr b="0" i="0" lang="en-US" sz="1700" u="none" cap="none" strike="noStrike">
                <a:solidFill>
                  <a:schemeClr val="dk1"/>
                </a:solidFill>
                <a:latin typeface="Dosis"/>
                <a:ea typeface="Dosis"/>
                <a:cs typeface="Dosis"/>
                <a:sym typeface="Dosis"/>
              </a:rPr>
              <a:t>poutcome : </a:t>
            </a:r>
            <a:r>
              <a:rPr b="0" i="0" lang="en-US" sz="1700" u="none" cap="none" strike="noStrike">
                <a:solidFill>
                  <a:srgbClr val="202124"/>
                </a:solidFill>
                <a:highlight>
                  <a:srgbClr val="F8F9FA"/>
                </a:highlight>
                <a:latin typeface="Dosis"/>
                <a:ea typeface="Dosis"/>
                <a:cs typeface="Dosis"/>
                <a:sym typeface="Dosis"/>
              </a:rPr>
              <a:t>hasil dari kampanye pemasaran sebelumnya (kategori: "tidak diketahui", "lainnya", "gagal", "sukses")</a:t>
            </a:r>
            <a:endParaRPr b="0" i="0" sz="1700" u="none" cap="none" strike="noStrike">
              <a:solidFill>
                <a:srgbClr val="000000"/>
              </a:solidFill>
              <a:latin typeface="Dosis"/>
              <a:ea typeface="Dosis"/>
              <a:cs typeface="Dosis"/>
              <a:sym typeface="Dosis"/>
            </a:endParaRPr>
          </a:p>
        </p:txBody>
      </p:sp>
      <p:sp>
        <p:nvSpPr>
          <p:cNvPr id="534" name="Google Shape;534;g267e658029b_3_223"/>
          <p:cNvSpPr txBox="1"/>
          <p:nvPr/>
        </p:nvSpPr>
        <p:spPr>
          <a:xfrm>
            <a:off x="-100" y="1041825"/>
            <a:ext cx="3069000" cy="492600"/>
          </a:xfrm>
          <a:prstGeom prst="rect">
            <a:avLst/>
          </a:prstGeom>
          <a:solidFill>
            <a:srgbClr val="FFC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4  Based on “poutcome’’</a:t>
            </a:r>
            <a:endParaRPr b="0" i="0" sz="2000" u="none" cap="none" strike="noStrike">
              <a:solidFill>
                <a:srgbClr val="000000"/>
              </a:solidFill>
              <a:latin typeface="Dosis"/>
              <a:ea typeface="Dosis"/>
              <a:cs typeface="Dosis"/>
              <a:sym typeface="Dosis"/>
            </a:endParaRPr>
          </a:p>
        </p:txBody>
      </p:sp>
      <p:sp>
        <p:nvSpPr>
          <p:cNvPr id="535" name="Google Shape;535;g267e658029b_3_22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36" name="Google Shape;536;g267e658029b_3_22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0" name="Shape 540"/>
        <p:cNvGrpSpPr/>
        <p:nvPr/>
      </p:nvGrpSpPr>
      <p:grpSpPr>
        <a:xfrm>
          <a:off x="0" y="0"/>
          <a:ext cx="0" cy="0"/>
          <a:chOff x="0" y="0"/>
          <a:chExt cx="0" cy="0"/>
        </a:xfrm>
      </p:grpSpPr>
      <p:sp>
        <p:nvSpPr>
          <p:cNvPr id="541" name="Google Shape;541;g267e658029b_9_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42" name="Google Shape;542;g267e658029b_9_0"/>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
        <p:nvSpPr>
          <p:cNvPr id="543" name="Google Shape;543;g267e658029b_9_0"/>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300" u="none" cap="none" strike="noStrike">
                <a:solidFill>
                  <a:schemeClr val="dk1"/>
                </a:solidFill>
                <a:latin typeface="Dosis"/>
                <a:ea typeface="Dosis"/>
                <a:cs typeface="Dosis"/>
                <a:sym typeface="Dosis"/>
              </a:rPr>
              <a:t>Berdasarkan analisa data yang telah diperoleh, diperoleh insight sebagai berikut</a:t>
            </a:r>
            <a:endParaRPr b="0"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Char char="-"/>
            </a:pPr>
            <a:r>
              <a:rPr b="1" i="0" lang="en-US" sz="2300" u="none" cap="none" strike="noStrike">
                <a:solidFill>
                  <a:schemeClr val="dk1"/>
                </a:solidFill>
                <a:latin typeface="Dosis"/>
                <a:ea typeface="Dosis"/>
                <a:cs typeface="Dosis"/>
                <a:sym typeface="Dosis"/>
              </a:rPr>
              <a:t>Nasabah yang single adalah nasabah dengan persentase paling banyak membuka rekening deposito</a:t>
            </a:r>
            <a:r>
              <a:rPr b="0" i="0" lang="en-US" sz="2300" u="none" cap="none" strike="noStrike">
                <a:solidFill>
                  <a:schemeClr val="dk1"/>
                </a:solidFill>
                <a:latin typeface="Dosis"/>
                <a:ea typeface="Dosis"/>
                <a:cs typeface="Dosis"/>
                <a:sym typeface="Dosis"/>
              </a:rPr>
              <a:t>. Jumlah nasabah masih sedikit namun memiliki peluang membuka deposito lebih banyak. Hal ini mengindikasi produk deposito konvensional cocok untuk nasabah berstatus single.. </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Char char="-"/>
            </a:pPr>
            <a:r>
              <a:rPr b="1" i="0" lang="en-US" sz="2300" u="none" cap="none" strike="noStrike">
                <a:solidFill>
                  <a:schemeClr val="dk1"/>
                </a:solidFill>
                <a:latin typeface="Dosis"/>
                <a:ea typeface="Dosis"/>
                <a:cs typeface="Dosis"/>
                <a:sym typeface="Dosis"/>
              </a:rPr>
              <a:t>Nasabah yang married memiliki gap untuk membuka rekening. </a:t>
            </a:r>
            <a:r>
              <a:rPr b="0" i="0" lang="en-US" sz="2300" u="none" cap="none" strike="noStrike">
                <a:solidFill>
                  <a:schemeClr val="dk1"/>
                </a:solidFill>
                <a:latin typeface="Dosis"/>
                <a:ea typeface="Dosis"/>
                <a:cs typeface="Dosis"/>
                <a:sym typeface="Dosis"/>
              </a:rPr>
              <a:t>secara persentase nasabah yang sudah married memiliki jumlah yang paling besar, namun persentasenya adalah yang paling kecil. Pemberian perlakuan pada deposito kepada yang berstatus ‘married’ akan memberikan impact yang lebih besar secara volum. sehingga akan dibahas rekomendasi business untuk nasabah berstatus married.</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Char char="-"/>
            </a:pPr>
            <a:r>
              <a:rPr b="1" i="0" lang="en-US" sz="2300" u="none" cap="none" strike="noStrike">
                <a:solidFill>
                  <a:schemeClr val="dk1"/>
                </a:solidFill>
                <a:latin typeface="Dosis"/>
                <a:ea typeface="Dosis"/>
                <a:cs typeface="Dosis"/>
                <a:sym typeface="Dosis"/>
              </a:rPr>
              <a:t>Mempertimbangkan produk deposito untuk target nasabah student, dan retired</a:t>
            </a:r>
            <a:r>
              <a:rPr b="0" i="0" lang="en-US" sz="2300" u="none" cap="none" strike="noStrike">
                <a:solidFill>
                  <a:schemeClr val="dk1"/>
                </a:solidFill>
                <a:latin typeface="Dosis"/>
                <a:ea typeface="Dosis"/>
                <a:cs typeface="Dosis"/>
                <a:sym typeface="Dosis"/>
              </a:rPr>
              <a:t>. Student banyak melakukan investasi deposito, sehingga dapat dibuat suatu kampanye program khusus untuk  nasabah student dan pensiunan.</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g23ba2970975_0_6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49" name="Google Shape;549;g23ba2970975_0_60"/>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
        <p:nvSpPr>
          <p:cNvPr id="550" name="Google Shape;550;g23ba2970975_0_60"/>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0000"/>
              </a:lnSpc>
              <a:spcBef>
                <a:spcPts val="0"/>
              </a:spcBef>
              <a:spcAft>
                <a:spcPts val="0"/>
              </a:spcAft>
              <a:buClr>
                <a:schemeClr val="dk1"/>
              </a:buClr>
              <a:buSzPts val="2300"/>
              <a:buFont typeface="Dosis"/>
              <a:buChar char="-"/>
            </a:pPr>
            <a:r>
              <a:rPr b="1" i="0" lang="en-US" sz="2300" u="none" cap="none" strike="noStrike">
                <a:solidFill>
                  <a:schemeClr val="dk1"/>
                </a:solidFill>
                <a:latin typeface="Dosis"/>
                <a:ea typeface="Dosis"/>
                <a:cs typeface="Dosis"/>
                <a:sym typeface="Dosis"/>
              </a:rPr>
              <a:t>Deposito lebih diminati bagi orang-orang yang belum memiliki rumah.</a:t>
            </a:r>
            <a:r>
              <a:rPr b="0" i="0" lang="en-US" sz="2300" u="none" cap="none" strike="noStrike">
                <a:solidFill>
                  <a:schemeClr val="dk1"/>
                </a:solidFill>
                <a:latin typeface="Dosis"/>
                <a:ea typeface="Dosis"/>
                <a:cs typeface="Dosis"/>
                <a:sym typeface="Dosis"/>
              </a:rPr>
              <a:t> Dapat dibuat program deposito dengan kampanye untuk program membeli rumah. Dapat disesuaikan lama waktu tabungan dengan rencana membangun rumah. </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Char char="-"/>
            </a:pPr>
            <a:r>
              <a:rPr b="1" i="0" lang="en-US" sz="2100" u="none" cap="none" strike="noStrike">
                <a:solidFill>
                  <a:schemeClr val="dk1"/>
                </a:solidFill>
                <a:latin typeface="Dosis"/>
                <a:ea typeface="Dosis"/>
                <a:cs typeface="Dosis"/>
                <a:sym typeface="Dosis"/>
              </a:rPr>
              <a:t>Hasil dari campaign sebelumnya mempengaruhi hasil saat ini. </a:t>
            </a:r>
            <a:r>
              <a:rPr b="0" i="0" lang="en-US" sz="2100" u="none" cap="none" strike="noStrike">
                <a:solidFill>
                  <a:schemeClr val="dk1"/>
                </a:solidFill>
                <a:latin typeface="Dosis"/>
                <a:ea typeface="Dosis"/>
                <a:cs typeface="Dosis"/>
                <a:sym typeface="Dosis"/>
              </a:rPr>
              <a:t>Strategi pemasaran pada setiap pemanggilan harus mencapai titik tertentu. Usahakan untuk memperoleh kemenangan kecil pada setiap pemanggilan, karena akan mempengaruhi kesuksesan pada panggilan berikutnya. selanjutnya akan diberikan rekomendasi dari strategi pemasaran</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g267e658029b_9_6"/>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56" name="Google Shape;556;g267e658029b_9_6"/>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Dosis"/>
                <a:ea typeface="Dosis"/>
                <a:cs typeface="Dosis"/>
                <a:sym typeface="Dosis"/>
              </a:rPr>
              <a:t>Keperluan masing-masing kategori</a:t>
            </a:r>
            <a:endParaRPr b="1"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AutoNum type="arabicPeriod"/>
            </a:pPr>
            <a:r>
              <a:rPr b="1" i="0" lang="en-US" sz="2300" u="none" cap="none" strike="noStrike">
                <a:solidFill>
                  <a:schemeClr val="dk1"/>
                </a:solidFill>
                <a:latin typeface="Dosis"/>
                <a:ea typeface="Dosis"/>
                <a:cs typeface="Dosis"/>
                <a:sym typeface="Dosis"/>
              </a:rPr>
              <a:t>Deposito Rumah Tangga</a:t>
            </a:r>
            <a:endParaRPr b="1"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khusus bagi orang yang sudah menikah.</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Keputusan dalam rumah tangga biasanya disepakati oleh suami dan istri.</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Buat program dengan goals untuk keperluan rumah tangga: Renovasi Rumah, Membeli Mobil Baru, Biaya Sekolah Anak.</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1" lang="en-US" sz="2300" u="none" cap="none" strike="noStrike">
                <a:solidFill>
                  <a:schemeClr val="dk1"/>
                </a:solidFill>
                <a:latin typeface="Dosis"/>
                <a:ea typeface="Dosis"/>
                <a:cs typeface="Dosis"/>
                <a:sym typeface="Dosis"/>
              </a:rPr>
              <a:t>Opsional</a:t>
            </a:r>
            <a:r>
              <a:rPr b="0" i="0" lang="en-US" sz="2300" u="none" cap="none" strike="noStrike">
                <a:solidFill>
                  <a:schemeClr val="dk1"/>
                </a:solidFill>
                <a:latin typeface="Dosis"/>
                <a:ea typeface="Dosis"/>
                <a:cs typeface="Dosis"/>
                <a:sym typeface="Dosis"/>
              </a:rPr>
              <a:t>: dapat diintegrasikan dengan produk lain seperti KPR Rumah, Kredit Kendaraan. Hasil dari tabungan deposito dapat langsung dialihkan ke produk lain</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AutoNum type="arabicPeriod"/>
            </a:pPr>
            <a:r>
              <a:rPr b="1" i="0" lang="en-US" sz="2300" u="none" cap="none" strike="noStrike">
                <a:solidFill>
                  <a:schemeClr val="dk1"/>
                </a:solidFill>
                <a:latin typeface="Dosis"/>
                <a:ea typeface="Dosis"/>
                <a:cs typeface="Dosis"/>
                <a:sym typeface="Dosis"/>
              </a:rPr>
              <a:t>Deposito Mahasiswa</a:t>
            </a:r>
            <a:endParaRPr b="1"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Khusus untuk mahasiswa</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Buat program untuk goals dari mahasiswa: Untuk membayar uang kuliah, untuk keperluan tugas mahasiswa, untuk biaya pulang kampung bagi yang di luar kota.</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bank dapat merekomendasikan jumlah dana yang dimasukan dalam deposito dan menghitung waktu yang dibutuhkan agar goals tercapai</a:t>
            </a:r>
            <a:endParaRPr b="0" i="0" sz="2300" u="none" cap="none" strike="noStrike">
              <a:solidFill>
                <a:schemeClr val="dk1"/>
              </a:solidFill>
              <a:latin typeface="Dosis"/>
              <a:ea typeface="Dosis"/>
              <a:cs typeface="Dosis"/>
              <a:sym typeface="Dosis"/>
            </a:endParaRPr>
          </a:p>
        </p:txBody>
      </p:sp>
      <p:sp>
        <p:nvSpPr>
          <p:cNvPr id="557" name="Google Shape;557;g267e658029b_9_6"/>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Recommendation</a:t>
            </a:r>
            <a:endParaRPr sz="33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65" name="Shape 165"/>
        <p:cNvGrpSpPr/>
        <p:nvPr/>
      </p:nvGrpSpPr>
      <p:grpSpPr>
        <a:xfrm>
          <a:off x="0" y="0"/>
          <a:ext cx="0" cy="0"/>
          <a:chOff x="0" y="0"/>
          <a:chExt cx="0" cy="0"/>
        </a:xfrm>
      </p:grpSpPr>
      <p:sp>
        <p:nvSpPr>
          <p:cNvPr id="166" name="Google Shape;166;g25d3724e0ef_2_399"/>
          <p:cNvSpPr/>
          <p:nvPr/>
        </p:nvSpPr>
        <p:spPr>
          <a:xfrm>
            <a:off x="-1" y="0"/>
            <a:ext cx="12188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pic>
        <p:nvPicPr>
          <p:cNvPr descr="Machine Learning Wallpapers - Wallpaper Cave" id="167" name="Google Shape;167;g25d3724e0ef_2_399"/>
          <p:cNvPicPr preferRelativeResize="0"/>
          <p:nvPr/>
        </p:nvPicPr>
        <p:blipFill rotWithShape="1">
          <a:blip r:embed="rId3">
            <a:alphaModFix/>
          </a:blip>
          <a:srcRect b="0" l="6653" r="5223" t="0"/>
          <a:stretch/>
        </p:blipFill>
        <p:spPr>
          <a:xfrm>
            <a:off x="1" y="10"/>
            <a:ext cx="9669638" cy="6857988"/>
          </a:xfrm>
          <a:prstGeom prst="rect">
            <a:avLst/>
          </a:prstGeom>
          <a:noFill/>
          <a:ln>
            <a:noFill/>
          </a:ln>
        </p:spPr>
      </p:pic>
      <p:sp>
        <p:nvSpPr>
          <p:cNvPr id="168" name="Google Shape;168;g25d3724e0ef_2_399"/>
          <p:cNvSpPr/>
          <p:nvPr/>
        </p:nvSpPr>
        <p:spPr>
          <a:xfrm flipH="1">
            <a:off x="5125197" y="0"/>
            <a:ext cx="7066800" cy="6858000"/>
          </a:xfrm>
          <a:prstGeom prst="rect">
            <a:avLst/>
          </a:prstGeom>
          <a:gradFill>
            <a:gsLst>
              <a:gs pos="0">
                <a:srgbClr val="FFFFFF">
                  <a:alpha val="0"/>
                </a:srgbClr>
              </a:gs>
              <a:gs pos="19000">
                <a:srgbClr val="FFFFFF">
                  <a:alpha val="36862"/>
                </a:srgbClr>
              </a:gs>
              <a:gs pos="35000">
                <a:srgbClr val="FFFFFF">
                  <a:alpha val="76078"/>
                </a:srgbClr>
              </a:gs>
              <a:gs pos="48000">
                <a:schemeClr val="lt1"/>
              </a:gs>
              <a:gs pos="100000">
                <a:schemeClr val="lt1"/>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169" name="Google Shape;169;g25d3724e0ef_2_399"/>
          <p:cNvSpPr txBox="1"/>
          <p:nvPr/>
        </p:nvSpPr>
        <p:spPr>
          <a:xfrm>
            <a:off x="8436077" y="907597"/>
            <a:ext cx="3756000" cy="184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1F3864"/>
                </a:solidFill>
                <a:latin typeface="Dosis"/>
                <a:ea typeface="Dosis"/>
                <a:cs typeface="Dosis"/>
                <a:sym typeface="Dosis"/>
              </a:rPr>
              <a:t>Strategi team data untuk menentukan calon nasabah potensial:</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900"/>
              <a:buFont typeface="Arial"/>
              <a:buNone/>
            </a:pPr>
            <a:r>
              <a:t/>
            </a:r>
            <a:endParaRPr b="1" i="0" sz="1900" u="none" cap="none" strike="noStrike">
              <a:solidFill>
                <a:srgbClr val="019FAB"/>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2E75B5"/>
                </a:solidFill>
                <a:latin typeface="Dosis"/>
                <a:ea typeface="Dosis"/>
                <a:cs typeface="Dosis"/>
                <a:sym typeface="Dosis"/>
              </a:rPr>
              <a:t>Membuat klasifikasi Machine Learning (ML)</a:t>
            </a:r>
            <a:r>
              <a:rPr b="0" i="0" lang="en-US" sz="1900" u="none" cap="none" strike="noStrike">
                <a:solidFill>
                  <a:srgbClr val="2E75B5"/>
                </a:solidFill>
                <a:latin typeface="Dosis"/>
                <a:ea typeface="Dosis"/>
                <a:cs typeface="Dosis"/>
                <a:sym typeface="Dosis"/>
              </a:rPr>
              <a:t>. </a:t>
            </a:r>
            <a:endParaRPr b="0" i="0" sz="1900" u="none" cap="none" strike="noStrike">
              <a:solidFill>
                <a:srgbClr val="2E75B5"/>
              </a:solidFill>
              <a:latin typeface="Calibri"/>
              <a:ea typeface="Calibri"/>
              <a:cs typeface="Calibri"/>
              <a:sym typeface="Calibri"/>
            </a:endParaRPr>
          </a:p>
        </p:txBody>
      </p:sp>
      <p:sp>
        <p:nvSpPr>
          <p:cNvPr id="170" name="Google Shape;170;g25d3724e0ef_2_399"/>
          <p:cNvSpPr txBox="1"/>
          <p:nvPr/>
        </p:nvSpPr>
        <p:spPr>
          <a:xfrm>
            <a:off x="8511343" y="3872911"/>
            <a:ext cx="3605100" cy="155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Pencapaian yang ingin diperoleh adalah tingkat produk yang disetujui oleh calon nasabah meningkat, yang juga berdampak pada kenaikan profit perusahaan.</a:t>
            </a:r>
            <a:endParaRPr b="0" i="0" sz="1900" u="none" cap="none" strike="noStrike">
              <a:solidFill>
                <a:schemeClr val="dk1"/>
              </a:solidFill>
              <a:latin typeface="Calibri"/>
              <a:ea typeface="Calibri"/>
              <a:cs typeface="Calibri"/>
              <a:sym typeface="Calibri"/>
            </a:endParaRPr>
          </a:p>
        </p:txBody>
      </p:sp>
      <p:sp>
        <p:nvSpPr>
          <p:cNvPr id="171" name="Google Shape;171;g25d3724e0ef_2_399"/>
          <p:cNvSpPr txBox="1"/>
          <p:nvPr/>
        </p:nvSpPr>
        <p:spPr>
          <a:xfrm>
            <a:off x="8511343" y="2665427"/>
            <a:ext cx="3605100" cy="1262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Sehingga dapat membantu tim pemasaran yang memiliki keterbatasan dengan waktu dan jumlah karyawan.</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g267e658029b_9_18"/>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63" name="Google Shape;563;g267e658029b_9_18"/>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300" u="none" cap="none" strike="noStrike">
                <a:solidFill>
                  <a:schemeClr val="dk1"/>
                </a:solidFill>
                <a:latin typeface="Dosis"/>
                <a:ea typeface="Dosis"/>
                <a:cs typeface="Dosis"/>
                <a:sym typeface="Dosis"/>
              </a:rPr>
              <a:t>Keperluan masing-masing kategori</a:t>
            </a:r>
            <a:endParaRPr b="0"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Dosis"/>
                <a:ea typeface="Dosis"/>
                <a:cs typeface="Dosis"/>
                <a:sym typeface="Dosis"/>
              </a:rPr>
              <a:t>3.   Deposito Untuk Masa Tua</a:t>
            </a:r>
            <a:endParaRPr b="1"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yang dikhususkan bagi nasabah yang sudah pensiun</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Keperluan untuk menabung dengan bunga yang lebih besar dan low risk, membuat deposito menjadi produk yang cocok.</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dapat dihubungkan dengan ahli waris apabila sudah tidak ada. Hal ini untuk mengakomodasi warisan bagi para nasabah senior. Sehingga proses ahli waris dapat berjalan lebih mudah.</a:t>
            </a:r>
            <a:endParaRPr b="0"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Dosis"/>
                <a:ea typeface="Dosis"/>
                <a:cs typeface="Dosis"/>
                <a:sym typeface="Dosis"/>
              </a:rPr>
              <a:t>4.   Deposito Untuk Membangun Rumah</a:t>
            </a:r>
            <a:endParaRPr b="1"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Nasabah yang membuka deposito cenderung yang belum memiliki rumah.</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Program ini dapat menghubungkan keperluan membeli rumah dengan bunga dan periode yang dibutuhkan agar dapat membeli rumah. Dapat juga dihubungkan dengan program KPR rumah, misalkan dengan bunganya dibayarkan sebagai biaya KPR.</a:t>
            </a:r>
            <a:endParaRPr b="0"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Dosis"/>
              <a:ea typeface="Dosis"/>
              <a:cs typeface="Dosis"/>
              <a:sym typeface="Dosis"/>
            </a:endParaRPr>
          </a:p>
        </p:txBody>
      </p:sp>
      <p:sp>
        <p:nvSpPr>
          <p:cNvPr id="564" name="Google Shape;564;g267e658029b_9_18"/>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Recommendation</a:t>
            </a:r>
            <a:endParaRPr sz="3300">
              <a:solidFill>
                <a:schemeClr val="lt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8" name="Shape 568"/>
        <p:cNvGrpSpPr/>
        <p:nvPr/>
      </p:nvGrpSpPr>
      <p:grpSpPr>
        <a:xfrm>
          <a:off x="0" y="0"/>
          <a:ext cx="0" cy="0"/>
          <a:chOff x="0" y="0"/>
          <a:chExt cx="0" cy="0"/>
        </a:xfrm>
      </p:grpSpPr>
      <p:sp>
        <p:nvSpPr>
          <p:cNvPr id="569" name="Google Shape;569;g267e658029b_9_3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70" name="Google Shape;570;g267e658029b_9_30"/>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100"/>
              <a:buFont typeface="Arial"/>
              <a:buNone/>
            </a:pPr>
            <a:r>
              <a:rPr b="1" i="0" lang="en-US" sz="3100" u="none" cap="none" strike="noStrike">
                <a:solidFill>
                  <a:schemeClr val="dk1"/>
                </a:solidFill>
                <a:latin typeface="Dosis"/>
                <a:ea typeface="Dosis"/>
                <a:cs typeface="Dosis"/>
                <a:sym typeface="Dosis"/>
              </a:rPr>
              <a:t>Deposito terintegrasi</a:t>
            </a:r>
            <a:endParaRPr b="1" i="0" sz="31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dapat diintegrasikan dengan program-program lain di perbankan seperti KPR, biaya kredit kendaraan, kredit usaha, dll.</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dapat diintegrasikan dengan program sekolah, khusus untuk mahasiswa.</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Sebagian bunga dari deposito dapat dialihkan ke program lain, sehingga dapat mengalokasikan tujuan dari menabung secara langsung.</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Keuntungan bagi bank, adalah banyak produk perbankan yang digunakan.</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Mengakomodasi:</a:t>
            </a:r>
            <a:endParaRPr b="0" i="0" sz="2300" u="none" cap="none" strike="noStrike">
              <a:solidFill>
                <a:schemeClr val="dk1"/>
              </a:solidFill>
              <a:latin typeface="Dosis"/>
              <a:ea typeface="Dosis"/>
              <a:cs typeface="Dosis"/>
              <a:sym typeface="Dosis"/>
            </a:endParaRPr>
          </a:p>
          <a:p>
            <a:pPr indent="-374650" lvl="1" marL="18288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Nasabah married: untuk keperluan rumah tangga</a:t>
            </a:r>
            <a:endParaRPr b="0" i="0" sz="2300" u="none" cap="none" strike="noStrike">
              <a:solidFill>
                <a:schemeClr val="dk1"/>
              </a:solidFill>
              <a:latin typeface="Dosis"/>
              <a:ea typeface="Dosis"/>
              <a:cs typeface="Dosis"/>
              <a:sym typeface="Dosis"/>
            </a:endParaRPr>
          </a:p>
          <a:p>
            <a:pPr indent="-374650" lvl="1" marL="18288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Nasabah yang belum memiliki rumah: untuk menyicil DP KPR dengan bunga deposito.</a:t>
            </a:r>
            <a:endParaRPr b="0" i="0" sz="2300" u="none" cap="none" strike="noStrike">
              <a:solidFill>
                <a:schemeClr val="dk1"/>
              </a:solidFill>
              <a:latin typeface="Dosis"/>
              <a:ea typeface="Dosis"/>
              <a:cs typeface="Dosis"/>
              <a:sym typeface="Dosis"/>
            </a:endParaRPr>
          </a:p>
          <a:p>
            <a:pPr indent="-374650" lvl="1" marL="18288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Nasabah student: untuk keperluan kendaraan, membayar uang kuliah agar bisa langsung dibayar secara otomatis.</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Dosis"/>
              <a:ea typeface="Dosis"/>
              <a:cs typeface="Dosis"/>
              <a:sym typeface="Dosis"/>
            </a:endParaRPr>
          </a:p>
        </p:txBody>
      </p:sp>
      <p:sp>
        <p:nvSpPr>
          <p:cNvPr id="571" name="Google Shape;571;g267e658029b_9_30"/>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Recommendation</a:t>
            </a:r>
            <a:endParaRPr sz="3300">
              <a:solidFill>
                <a:schemeClr val="l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
          <p:cNvSpPr/>
          <p:nvPr/>
        </p:nvSpPr>
        <p:spPr>
          <a:xfrm>
            <a:off x="0" y="0"/>
            <a:ext cx="4868700" cy="68580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577" name="Google Shape;577;p2"/>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578" name="Google Shape;578;p2"/>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579" name="Google Shape;579;p2"/>
          <p:cNvSpPr txBox="1"/>
          <p:nvPr/>
        </p:nvSpPr>
        <p:spPr>
          <a:xfrm>
            <a:off x="852525" y="2093400"/>
            <a:ext cx="2974200" cy="267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1" i="0" lang="en-US" sz="4300" u="none" cap="none" strike="noStrike">
                <a:solidFill>
                  <a:schemeClr val="lt1"/>
                </a:solidFill>
                <a:latin typeface="Montserrat"/>
                <a:ea typeface="Montserrat"/>
                <a:cs typeface="Montserrat"/>
                <a:sym typeface="Montserrat"/>
              </a:rPr>
              <a:t>STAGE - 2</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300"/>
              <a:buFont typeface="Arial"/>
              <a:buNone/>
            </a:pPr>
            <a:r>
              <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lt1"/>
                </a:solidFill>
                <a:latin typeface="Montserrat"/>
                <a:ea typeface="Montserrat"/>
                <a:cs typeface="Montserrat"/>
                <a:sym typeface="Montserrat"/>
              </a:rPr>
              <a:t>Data Pre-Processing</a:t>
            </a:r>
            <a:endParaRPr b="0" i="0" sz="2900" u="none" cap="none" strike="noStrike">
              <a:solidFill>
                <a:schemeClr val="lt1"/>
              </a:solidFill>
              <a:latin typeface="Montserrat"/>
              <a:ea typeface="Montserrat"/>
              <a:cs typeface="Montserrat"/>
              <a:sym typeface="Montserrat"/>
            </a:endParaRPr>
          </a:p>
        </p:txBody>
      </p:sp>
      <p:sp>
        <p:nvSpPr>
          <p:cNvPr id="580" name="Google Shape;580;p2"/>
          <p:cNvSpPr txBox="1"/>
          <p:nvPr/>
        </p:nvSpPr>
        <p:spPr>
          <a:xfrm>
            <a:off x="5943600" y="1695600"/>
            <a:ext cx="5384700" cy="3466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Data Cleansing</a:t>
            </a:r>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Feature Engineering</a:t>
            </a:r>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Git</a:t>
            </a:r>
            <a:endParaRPr b="0" i="0" sz="3600" u="none" cap="none" strike="noStrike">
              <a:solidFill>
                <a:srgbClr val="019FAB"/>
              </a:solidFill>
              <a:latin typeface="Dosis"/>
              <a:ea typeface="Dosis"/>
              <a:cs typeface="Dosis"/>
              <a:sym typeface="Dosi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5"/>
          <p:cNvSpPr txBox="1"/>
          <p:nvPr>
            <p:ph type="title"/>
          </p:nvPr>
        </p:nvSpPr>
        <p:spPr>
          <a:xfrm>
            <a:off x="933600" y="2724275"/>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Data Cleansing</a:t>
            </a:r>
            <a:endParaRPr/>
          </a:p>
        </p:txBody>
      </p:sp>
      <p:sp>
        <p:nvSpPr>
          <p:cNvPr id="586" name="Google Shape;586;p15"/>
          <p:cNvSpPr txBox="1"/>
          <p:nvPr/>
        </p:nvSpPr>
        <p:spPr>
          <a:xfrm>
            <a:off x="1170450" y="4676700"/>
            <a:ext cx="9851100" cy="11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2300">
                <a:latin typeface="Dosis"/>
                <a:ea typeface="Dosis"/>
                <a:cs typeface="Dosis"/>
                <a:sym typeface="Dosis"/>
              </a:rPr>
              <a:t>Exploratory Data Analysis (Review) - </a:t>
            </a:r>
            <a:r>
              <a:rPr lang="en-US" sz="2300">
                <a:latin typeface="Dosis"/>
                <a:ea typeface="Dosis"/>
                <a:cs typeface="Dosis"/>
                <a:sym typeface="Dosis"/>
              </a:rPr>
              <a:t>Handle missing values - Handle duplicated data - Handle outliers - </a:t>
            </a:r>
            <a:r>
              <a:rPr lang="en-US" sz="2300">
                <a:solidFill>
                  <a:schemeClr val="dk1"/>
                </a:solidFill>
                <a:latin typeface="Dosis"/>
                <a:ea typeface="Dosis"/>
                <a:cs typeface="Dosis"/>
                <a:sym typeface="Dosis"/>
              </a:rPr>
              <a:t>Feature transformation - Feature encoding - Handle class imbalance</a:t>
            </a:r>
            <a:endParaRPr sz="2300">
              <a:latin typeface="Dosis"/>
              <a:ea typeface="Dosis"/>
              <a:cs typeface="Dosis"/>
              <a:sym typeface="Dosis"/>
            </a:endParaRPr>
          </a:p>
        </p:txBody>
      </p:sp>
      <p:sp>
        <p:nvSpPr>
          <p:cNvPr id="587" name="Google Shape;587;p15"/>
          <p:cNvSpPr txBox="1"/>
          <p:nvPr/>
        </p:nvSpPr>
        <p:spPr>
          <a:xfrm>
            <a:off x="4122075" y="5799000"/>
            <a:ext cx="3572400" cy="3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300">
              <a:latin typeface="Dosis"/>
              <a:ea typeface="Dosis"/>
              <a:cs typeface="Dosis"/>
              <a:sym typeface="Dosi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6"/>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93" name="Google Shape;593;p16"/>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Eksplorasi Data Numerik</a:t>
            </a:r>
            <a:endParaRPr sz="3300">
              <a:solidFill>
                <a:schemeClr val="lt1"/>
              </a:solidFill>
              <a:latin typeface="Montserrat"/>
              <a:ea typeface="Montserrat"/>
              <a:cs typeface="Montserrat"/>
              <a:sym typeface="Montserrat"/>
            </a:endParaRPr>
          </a:p>
        </p:txBody>
      </p:sp>
      <p:graphicFrame>
        <p:nvGraphicFramePr>
          <p:cNvPr id="594" name="Google Shape;594;p16"/>
          <p:cNvGraphicFramePr/>
          <p:nvPr/>
        </p:nvGraphicFramePr>
        <p:xfrm>
          <a:off x="1734820" y="1377095"/>
          <a:ext cx="3000000" cy="3000000"/>
        </p:xfrm>
        <a:graphic>
          <a:graphicData uri="http://schemas.openxmlformats.org/drawingml/2006/table">
            <a:tbl>
              <a:tblPr bandRow="1" firstRow="1">
                <a:noFill/>
                <a:tableStyleId>{BD740D26-87F1-47BC-A601-DD0D8A161E12}</a:tableStyleId>
              </a:tblPr>
              <a:tblGrid>
                <a:gridCol w="1054100"/>
                <a:gridCol w="7073900"/>
              </a:tblGrid>
              <a:tr h="370850">
                <a:tc>
                  <a:txBody>
                    <a:bodyPr/>
                    <a:lstStyle/>
                    <a:p>
                      <a:pPr indent="0" lvl="0" marL="0" marR="0" rtl="0" algn="ctr">
                        <a:lnSpc>
                          <a:spcPct val="100000"/>
                        </a:lnSpc>
                        <a:spcBef>
                          <a:spcPts val="0"/>
                        </a:spcBef>
                        <a:spcAft>
                          <a:spcPts val="0"/>
                        </a:spcAft>
                        <a:buNone/>
                      </a:pPr>
                      <a:r>
                        <a:rPr b="1" lang="en-US" sz="1400" u="none" cap="none" strike="noStrike"/>
                        <a:t>Field</a:t>
                      </a:r>
                      <a:endParaRPr b="1" sz="1400" u="none" cap="none" strike="noStrike"/>
                    </a:p>
                  </a:txBody>
                  <a:tcPr marT="45725" marB="45725" marR="91450" marL="91450" anchor="ctr"/>
                </a:tc>
                <a:tc>
                  <a:txBody>
                    <a:bodyPr/>
                    <a:lstStyle/>
                    <a:p>
                      <a:pPr indent="0" lvl="0" marL="0" marR="0" rtl="0" algn="ctr">
                        <a:lnSpc>
                          <a:spcPct val="100000"/>
                        </a:lnSpc>
                        <a:spcBef>
                          <a:spcPts val="0"/>
                        </a:spcBef>
                        <a:spcAft>
                          <a:spcPts val="0"/>
                        </a:spcAft>
                        <a:buNone/>
                      </a:pPr>
                      <a:r>
                        <a:rPr b="1" lang="en-US" sz="1400" u="none" cap="none" strike="noStrike"/>
                        <a:t>Deskripsi</a:t>
                      </a:r>
                      <a:endParaRPr b="1" sz="1400" u="none" cap="none" strike="noStrike"/>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age</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Rentang umur berada di angka 18 - 95 tahun, sebaran umur bersifat normal.</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balance</a:t>
                      </a:r>
                      <a:endParaRPr/>
                    </a:p>
                  </a:txBody>
                  <a:tcPr marT="45725" marB="45725" marR="91450" marL="91450" anchor="ctr"/>
                </a:tc>
                <a:tc>
                  <a:txBody>
                    <a:bodyPr/>
                    <a:lstStyle/>
                    <a:p>
                      <a:pPr indent="0" lvl="0" marL="0" marR="0" rtl="0" algn="l">
                        <a:lnSpc>
                          <a:spcPct val="100000"/>
                        </a:lnSpc>
                        <a:spcBef>
                          <a:spcPts val="0"/>
                        </a:spcBef>
                        <a:spcAft>
                          <a:spcPts val="0"/>
                        </a:spcAft>
                        <a:buNone/>
                      </a:pPr>
                      <a:r>
                        <a:rPr b="1" lang="en-US" sz="1400" u="none" cap="none" strike="noStrike"/>
                        <a:t>Terdapat balance yang bernilai negatif (tidak normal)</a:t>
                      </a:r>
                      <a:r>
                        <a:rPr lang="en-US" sz="1400" u="none" cap="none" strike="noStrike"/>
                        <a:t>.</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Treatment untuk nilai negatif: hapus, ganti dengan mean, median, mode, atau dibuat nol.</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day</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Berupa tanggal kontak terakhir dalam suatu bulan, tanpa tanggal anomali.</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duration</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Lamanya durasi pemanggilan (dalam detik).</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Nilai 0 bisa diartikan panggilan tidak diangkat.</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campaign</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Banyaknya kontak yang dilakukan terhadap klien.</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b="1" lang="en-US" sz="1400" u="none" cap="none" strike="noStrike"/>
                        <a:t>Nilai maksimal hingga 63, ada banyak outlier.</a:t>
                      </a:r>
                      <a:endParaRPr sz="1400" u="none" cap="none" strike="noStrike"/>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pdays</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Lamanya waktu (dalam hari) terakhir kali klien dihubungi.</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Nilai -1 artinya belum pernah dihubungi sebelumnya.</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b="1" lang="en-US" sz="1400" u="none" cap="none" strike="noStrike"/>
                        <a:t>Banyak data bernilai -1, artinya banyak klien yang baru dihubungi pertama kali.</a:t>
                      </a:r>
                      <a:endParaRPr sz="1400" u="none" cap="none" strike="noStrike"/>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previous</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Banyaknya kontak terdahulu sebelum pemanggilan saat ini.</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b="1" lang="en-US" sz="1400" u="none" cap="none" strike="noStrike"/>
                        <a:t>Lebih dari 75% data bernilai 0, artinya banyak klien baru pertama kali dihubungi.</a:t>
                      </a:r>
                      <a:endParaRPr sz="1400" u="none" cap="none" strike="noStrike"/>
                    </a:p>
                  </a:txBody>
                  <a:tcPr marT="45725" marB="45725" marR="91450" marL="91450"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00" name="Google Shape;600;p17"/>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21212"/>
              <a:buFont typeface="Arial"/>
              <a:buNone/>
            </a:pPr>
            <a:r>
              <a:rPr lang="en-US" sz="3300">
                <a:solidFill>
                  <a:schemeClr val="lt1"/>
                </a:solidFill>
                <a:latin typeface="Montserrat"/>
                <a:ea typeface="Montserrat"/>
                <a:cs typeface="Montserrat"/>
                <a:sym typeface="Montserrat"/>
              </a:rPr>
              <a:t>Data Cleansing – Eksplorasi Kategorikal, Boolean, &amp; Ordinal</a:t>
            </a:r>
            <a:endParaRPr sz="3300">
              <a:solidFill>
                <a:schemeClr val="lt1"/>
              </a:solidFill>
              <a:latin typeface="Montserrat"/>
              <a:ea typeface="Montserrat"/>
              <a:cs typeface="Montserrat"/>
              <a:sym typeface="Montserrat"/>
            </a:endParaRPr>
          </a:p>
        </p:txBody>
      </p:sp>
      <p:pic>
        <p:nvPicPr>
          <p:cNvPr id="601" name="Google Shape;601;p17"/>
          <p:cNvPicPr preferRelativeResize="0"/>
          <p:nvPr/>
        </p:nvPicPr>
        <p:blipFill rotWithShape="1">
          <a:blip r:embed="rId3">
            <a:alphaModFix/>
          </a:blip>
          <a:srcRect b="0" l="0" r="0" t="0"/>
          <a:stretch/>
        </p:blipFill>
        <p:spPr>
          <a:xfrm>
            <a:off x="2277292" y="1565312"/>
            <a:ext cx="3534268" cy="1467055"/>
          </a:xfrm>
          <a:prstGeom prst="rect">
            <a:avLst/>
          </a:prstGeom>
          <a:noFill/>
          <a:ln>
            <a:noFill/>
          </a:ln>
        </p:spPr>
      </p:pic>
      <p:pic>
        <p:nvPicPr>
          <p:cNvPr id="602" name="Google Shape;602;p17"/>
          <p:cNvPicPr preferRelativeResize="0"/>
          <p:nvPr/>
        </p:nvPicPr>
        <p:blipFill rotWithShape="1">
          <a:blip r:embed="rId4">
            <a:alphaModFix/>
          </a:blip>
          <a:srcRect b="0" l="0" r="0" t="0"/>
          <a:stretch/>
        </p:blipFill>
        <p:spPr>
          <a:xfrm>
            <a:off x="2290740" y="3429000"/>
            <a:ext cx="3124636" cy="1552792"/>
          </a:xfrm>
          <a:prstGeom prst="rect">
            <a:avLst/>
          </a:prstGeom>
          <a:noFill/>
          <a:ln>
            <a:noFill/>
          </a:ln>
        </p:spPr>
      </p:pic>
      <p:pic>
        <p:nvPicPr>
          <p:cNvPr id="603" name="Google Shape;603;p17"/>
          <p:cNvPicPr preferRelativeResize="0"/>
          <p:nvPr/>
        </p:nvPicPr>
        <p:blipFill rotWithShape="1">
          <a:blip r:embed="rId5">
            <a:alphaModFix/>
          </a:blip>
          <a:srcRect b="0" l="0" r="0" t="0"/>
          <a:stretch/>
        </p:blipFill>
        <p:spPr>
          <a:xfrm>
            <a:off x="2290740" y="5378425"/>
            <a:ext cx="1991003" cy="1467055"/>
          </a:xfrm>
          <a:prstGeom prst="rect">
            <a:avLst/>
          </a:prstGeom>
          <a:noFill/>
          <a:ln>
            <a:noFill/>
          </a:ln>
        </p:spPr>
      </p:pic>
      <p:sp>
        <p:nvSpPr>
          <p:cNvPr id="604" name="Google Shape;604;p17"/>
          <p:cNvSpPr txBox="1"/>
          <p:nvPr/>
        </p:nvSpPr>
        <p:spPr>
          <a:xfrm>
            <a:off x="6180850" y="1458393"/>
            <a:ext cx="5403024" cy="1479096"/>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Terdiri dari </a:t>
            </a:r>
            <a:r>
              <a:rPr b="0" i="1" lang="en-US" sz="1900" u="none" cap="none" strike="noStrike">
                <a:solidFill>
                  <a:schemeClr val="dk1"/>
                </a:solidFill>
                <a:latin typeface="Montserrat"/>
                <a:ea typeface="Montserrat"/>
                <a:cs typeface="Montserrat"/>
                <a:sym typeface="Montserrat"/>
              </a:rPr>
              <a:t>field: </a:t>
            </a:r>
            <a:endParaRPr/>
          </a:p>
          <a:p>
            <a:pPr indent="0" lvl="0" marL="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job, marital, contact, poutcome</a:t>
            </a:r>
            <a:endParaRPr b="0" i="1" sz="1900" u="none" cap="none" strike="noStrike">
              <a:solidFill>
                <a:schemeClr val="dk1"/>
              </a:solidFill>
              <a:latin typeface="Montserrat"/>
              <a:ea typeface="Montserrat"/>
              <a:cs typeface="Montserrat"/>
              <a:sym typeface="Montserrat"/>
            </a:endParaRPr>
          </a:p>
        </p:txBody>
      </p:sp>
      <p:sp>
        <p:nvSpPr>
          <p:cNvPr id="605" name="Google Shape;605;p17"/>
          <p:cNvSpPr txBox="1"/>
          <p:nvPr/>
        </p:nvSpPr>
        <p:spPr>
          <a:xfrm>
            <a:off x="608126" y="1403570"/>
            <a:ext cx="1991003" cy="550933"/>
          </a:xfrm>
          <a:prstGeom prst="rect">
            <a:avLst/>
          </a:prstGeom>
          <a:noFill/>
          <a:ln>
            <a:noFill/>
          </a:ln>
        </p:spPr>
        <p:txBody>
          <a:bodyPr anchorCtr="0" anchor="t" bIns="121900" lIns="121900" spcFirstLastPara="1" rIns="121900" wrap="square" tIns="121900">
            <a:normAutofit lnSpcReduction="10000"/>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Kategorik</a:t>
            </a:r>
            <a:endParaRPr b="0" i="0" sz="1900" u="none" cap="none" strike="noStrike">
              <a:solidFill>
                <a:schemeClr val="dk1"/>
              </a:solidFill>
              <a:latin typeface="Montserrat"/>
              <a:ea typeface="Montserrat"/>
              <a:cs typeface="Montserrat"/>
              <a:sym typeface="Montserrat"/>
            </a:endParaRPr>
          </a:p>
        </p:txBody>
      </p:sp>
      <p:sp>
        <p:nvSpPr>
          <p:cNvPr id="606" name="Google Shape;606;p17"/>
          <p:cNvSpPr txBox="1"/>
          <p:nvPr/>
        </p:nvSpPr>
        <p:spPr>
          <a:xfrm>
            <a:off x="608126" y="3287826"/>
            <a:ext cx="1991003" cy="550933"/>
          </a:xfrm>
          <a:prstGeom prst="rect">
            <a:avLst/>
          </a:prstGeom>
          <a:noFill/>
          <a:ln>
            <a:noFill/>
          </a:ln>
        </p:spPr>
        <p:txBody>
          <a:bodyPr anchorCtr="0" anchor="t" bIns="121900" lIns="121900" spcFirstLastPara="1" rIns="121900" wrap="square" tIns="121900">
            <a:normAutofit lnSpcReduction="10000"/>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Boolean</a:t>
            </a:r>
            <a:endParaRPr b="0" i="0" sz="1900" u="none" cap="none" strike="noStrike">
              <a:solidFill>
                <a:schemeClr val="dk1"/>
              </a:solidFill>
              <a:latin typeface="Montserrat"/>
              <a:ea typeface="Montserrat"/>
              <a:cs typeface="Montserrat"/>
              <a:sym typeface="Montserrat"/>
            </a:endParaRPr>
          </a:p>
        </p:txBody>
      </p:sp>
      <p:sp>
        <p:nvSpPr>
          <p:cNvPr id="607" name="Google Shape;607;p17"/>
          <p:cNvSpPr txBox="1"/>
          <p:nvPr/>
        </p:nvSpPr>
        <p:spPr>
          <a:xfrm>
            <a:off x="608126" y="5197220"/>
            <a:ext cx="1991003" cy="550933"/>
          </a:xfrm>
          <a:prstGeom prst="rect">
            <a:avLst/>
          </a:prstGeom>
          <a:noFill/>
          <a:ln>
            <a:noFill/>
          </a:ln>
        </p:spPr>
        <p:txBody>
          <a:bodyPr anchorCtr="0" anchor="t" bIns="121900" lIns="121900" spcFirstLastPara="1" rIns="121900" wrap="square" tIns="121900">
            <a:normAutofit lnSpcReduction="10000"/>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Ordinal</a:t>
            </a:r>
            <a:endParaRPr b="0" i="0" sz="1900" u="none" cap="none" strike="noStrike">
              <a:solidFill>
                <a:schemeClr val="dk1"/>
              </a:solidFill>
              <a:latin typeface="Montserrat"/>
              <a:ea typeface="Montserrat"/>
              <a:cs typeface="Montserrat"/>
              <a:sym typeface="Montserrat"/>
            </a:endParaRPr>
          </a:p>
        </p:txBody>
      </p:sp>
      <p:sp>
        <p:nvSpPr>
          <p:cNvPr id="608" name="Google Shape;608;p17"/>
          <p:cNvSpPr txBox="1"/>
          <p:nvPr/>
        </p:nvSpPr>
        <p:spPr>
          <a:xfrm>
            <a:off x="6180850" y="3329547"/>
            <a:ext cx="5403024" cy="1479096"/>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Terdiri dari </a:t>
            </a:r>
            <a:r>
              <a:rPr b="0" i="1" lang="en-US" sz="1900" u="none" cap="none" strike="noStrike">
                <a:solidFill>
                  <a:schemeClr val="dk1"/>
                </a:solidFill>
                <a:latin typeface="Montserrat"/>
                <a:ea typeface="Montserrat"/>
                <a:cs typeface="Montserrat"/>
                <a:sym typeface="Montserrat"/>
              </a:rPr>
              <a:t>field: </a:t>
            </a:r>
            <a:endParaRPr/>
          </a:p>
          <a:p>
            <a:pPr indent="0" lvl="0" marL="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default housing, loan, y</a:t>
            </a:r>
            <a:endParaRPr b="0" i="1" sz="1900" u="none" cap="none" strike="noStrike">
              <a:solidFill>
                <a:schemeClr val="dk1"/>
              </a:solidFill>
              <a:latin typeface="Montserrat"/>
              <a:ea typeface="Montserrat"/>
              <a:cs typeface="Montserrat"/>
              <a:sym typeface="Montserrat"/>
            </a:endParaRPr>
          </a:p>
        </p:txBody>
      </p:sp>
      <p:sp>
        <p:nvSpPr>
          <p:cNvPr id="609" name="Google Shape;609;p17"/>
          <p:cNvSpPr txBox="1"/>
          <p:nvPr/>
        </p:nvSpPr>
        <p:spPr>
          <a:xfrm>
            <a:off x="6224646" y="5172672"/>
            <a:ext cx="5403024" cy="1479096"/>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Terdiri dari </a:t>
            </a:r>
            <a:r>
              <a:rPr b="0" i="1" lang="en-US" sz="1900" u="none" cap="none" strike="noStrike">
                <a:solidFill>
                  <a:schemeClr val="dk1"/>
                </a:solidFill>
                <a:latin typeface="Montserrat"/>
                <a:ea typeface="Montserrat"/>
                <a:cs typeface="Montserrat"/>
                <a:sym typeface="Montserrat"/>
              </a:rPr>
              <a:t>field: </a:t>
            </a:r>
            <a:endParaRPr/>
          </a:p>
          <a:p>
            <a:pPr indent="0" lvl="0" marL="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Education, month</a:t>
            </a:r>
            <a:endParaRPr b="0" i="1" sz="1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8"/>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Handle Missing Values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20" name="Google Shape;620;p19"/>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Handle Missing Values</a:t>
            </a:r>
            <a:endParaRPr sz="3300">
              <a:solidFill>
                <a:schemeClr val="lt1"/>
              </a:solidFill>
              <a:latin typeface="Montserrat"/>
              <a:ea typeface="Montserrat"/>
              <a:cs typeface="Montserrat"/>
              <a:sym typeface="Montserrat"/>
            </a:endParaRPr>
          </a:p>
        </p:txBody>
      </p:sp>
      <p:pic>
        <p:nvPicPr>
          <p:cNvPr id="621" name="Google Shape;621;p19"/>
          <p:cNvPicPr preferRelativeResize="0"/>
          <p:nvPr/>
        </p:nvPicPr>
        <p:blipFill rotWithShape="1">
          <a:blip r:embed="rId3">
            <a:alphaModFix/>
          </a:blip>
          <a:srcRect b="0" l="0" r="0" t="0"/>
          <a:stretch/>
        </p:blipFill>
        <p:spPr>
          <a:xfrm>
            <a:off x="904050" y="1224045"/>
            <a:ext cx="5191850" cy="314369"/>
          </a:xfrm>
          <a:prstGeom prst="rect">
            <a:avLst/>
          </a:prstGeom>
          <a:noFill/>
          <a:ln>
            <a:noFill/>
          </a:ln>
        </p:spPr>
      </p:pic>
      <p:pic>
        <p:nvPicPr>
          <p:cNvPr id="622" name="Google Shape;622;p19"/>
          <p:cNvPicPr preferRelativeResize="0"/>
          <p:nvPr/>
        </p:nvPicPr>
        <p:blipFill rotWithShape="1">
          <a:blip r:embed="rId4">
            <a:alphaModFix/>
          </a:blip>
          <a:srcRect b="0" l="0" r="0" t="0"/>
          <a:stretch/>
        </p:blipFill>
        <p:spPr>
          <a:xfrm>
            <a:off x="904050" y="1720633"/>
            <a:ext cx="1999170" cy="4023329"/>
          </a:xfrm>
          <a:prstGeom prst="rect">
            <a:avLst/>
          </a:prstGeom>
          <a:noFill/>
          <a:ln>
            <a:noFill/>
          </a:ln>
        </p:spPr>
      </p:pic>
      <p:sp>
        <p:nvSpPr>
          <p:cNvPr id="623" name="Google Shape;623;p19"/>
          <p:cNvSpPr txBox="1"/>
          <p:nvPr/>
        </p:nvSpPr>
        <p:spPr>
          <a:xfrm>
            <a:off x="4023360" y="2689452"/>
            <a:ext cx="7452360" cy="1768248"/>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Bisa dilihat bahwa data train yang dipakai, </a:t>
            </a:r>
            <a:r>
              <a:rPr b="1" i="0" lang="en-US" sz="1900" u="none" cap="none" strike="noStrike">
                <a:solidFill>
                  <a:schemeClr val="dk1"/>
                </a:solidFill>
                <a:latin typeface="Montserrat"/>
                <a:ea typeface="Montserrat"/>
                <a:cs typeface="Montserrat"/>
                <a:sym typeface="Montserrat"/>
              </a:rPr>
              <a:t>tidak memiliki kolom dengan data yang kosong </a:t>
            </a:r>
            <a:r>
              <a:rPr b="0" i="0" lang="en-US" sz="1900" u="none" cap="none" strike="noStrike">
                <a:solidFill>
                  <a:schemeClr val="dk1"/>
                </a:solidFill>
                <a:latin typeface="Montserrat"/>
                <a:ea typeface="Montserrat"/>
                <a:cs typeface="Montserrat"/>
                <a:sym typeface="Montserrat"/>
              </a:rPr>
              <a:t>sehingga bisa dilanjutkan ke step selanjutnya.</a:t>
            </a:r>
            <a:endParaRPr b="0" i="1" sz="1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0"/>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Handle Duplicate Data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34" name="Google Shape;634;p21"/>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Handle Duplicate Data</a:t>
            </a:r>
            <a:endParaRPr sz="3300">
              <a:solidFill>
                <a:schemeClr val="lt1"/>
              </a:solidFill>
              <a:latin typeface="Montserrat"/>
              <a:ea typeface="Montserrat"/>
              <a:cs typeface="Montserrat"/>
              <a:sym typeface="Montserrat"/>
            </a:endParaRPr>
          </a:p>
        </p:txBody>
      </p:sp>
      <p:sp>
        <p:nvSpPr>
          <p:cNvPr id="635" name="Google Shape;635;p21"/>
          <p:cNvSpPr txBox="1"/>
          <p:nvPr/>
        </p:nvSpPr>
        <p:spPr>
          <a:xfrm>
            <a:off x="947418" y="3873714"/>
            <a:ext cx="10828882" cy="1768248"/>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Berdasarkan hasil pencarian duplikat, </a:t>
            </a:r>
            <a:r>
              <a:rPr b="1" i="0" lang="en-US" sz="1900" u="none" cap="none" strike="noStrike">
                <a:solidFill>
                  <a:schemeClr val="dk1"/>
                </a:solidFill>
                <a:latin typeface="Montserrat"/>
                <a:ea typeface="Montserrat"/>
                <a:cs typeface="Montserrat"/>
                <a:sym typeface="Montserrat"/>
              </a:rPr>
              <a:t>tidak ada duplikat, </a:t>
            </a:r>
            <a:r>
              <a:rPr i="0" lang="en-US" sz="1900" u="none" cap="none" strike="noStrike">
                <a:solidFill>
                  <a:schemeClr val="dk1"/>
                </a:solidFill>
                <a:latin typeface="Montserrat"/>
                <a:ea typeface="Montserrat"/>
                <a:cs typeface="Montserrat"/>
                <a:sym typeface="Montserrat"/>
              </a:rPr>
              <a:t>baik</a:t>
            </a:r>
            <a:r>
              <a:rPr b="1" i="0" lang="en-US" sz="1900" u="none" cap="none" strike="noStrike">
                <a:solidFill>
                  <a:schemeClr val="dk1"/>
                </a:solidFill>
                <a:latin typeface="Montserrat"/>
                <a:ea typeface="Montserrat"/>
                <a:cs typeface="Montserrat"/>
                <a:sym typeface="Montserrat"/>
              </a:rPr>
              <a:t> </a:t>
            </a:r>
            <a:r>
              <a:rPr b="0" i="0" lang="en-US" sz="1900" u="none" cap="none" strike="noStrike">
                <a:solidFill>
                  <a:schemeClr val="dk1"/>
                </a:solidFill>
                <a:latin typeface="Montserrat"/>
                <a:ea typeface="Montserrat"/>
                <a:cs typeface="Montserrat"/>
                <a:sym typeface="Montserrat"/>
              </a:rPr>
              <a:t>secara keseluruhan</a:t>
            </a:r>
            <a:r>
              <a:rPr lang="en-US" sz="1900">
                <a:solidFill>
                  <a:schemeClr val="dk1"/>
                </a:solidFill>
                <a:latin typeface="Montserrat"/>
                <a:ea typeface="Montserrat"/>
                <a:cs typeface="Montserrat"/>
                <a:sym typeface="Montserrat"/>
              </a:rPr>
              <a:t> m</a:t>
            </a:r>
            <a:r>
              <a:rPr b="0" i="0" lang="en-US" sz="1900" u="none" cap="none" strike="noStrike">
                <a:solidFill>
                  <a:schemeClr val="dk1"/>
                </a:solidFill>
                <a:latin typeface="Montserrat"/>
                <a:ea typeface="Montserrat"/>
                <a:cs typeface="Montserrat"/>
                <a:sym typeface="Montserrat"/>
              </a:rPr>
              <a:t>aupun dengan cara menggunakan subset</a:t>
            </a:r>
            <a:r>
              <a:rPr lang="en-US" sz="1900">
                <a:solidFill>
                  <a:schemeClr val="dk1"/>
                </a:solidFill>
                <a:latin typeface="Montserrat"/>
                <a:ea typeface="Montserrat"/>
                <a:cs typeface="Montserrat"/>
                <a:sym typeface="Montserrat"/>
              </a:rPr>
              <a:t>. </a:t>
            </a:r>
            <a:r>
              <a:rPr b="0" i="0" lang="en-US" sz="1900" u="none" cap="none" strike="noStrike">
                <a:solidFill>
                  <a:schemeClr val="dk1"/>
                </a:solidFill>
                <a:latin typeface="Montserrat"/>
                <a:ea typeface="Montserrat"/>
                <a:cs typeface="Montserrat"/>
                <a:sym typeface="Montserrat"/>
              </a:rPr>
              <a:t>Maka langkah selanjutnya adalah menghandle outlier.</a:t>
            </a:r>
            <a:endParaRPr b="0" i="1" sz="1900" u="none" cap="none" strike="noStrike">
              <a:solidFill>
                <a:schemeClr val="dk1"/>
              </a:solidFill>
              <a:latin typeface="Montserrat"/>
              <a:ea typeface="Montserrat"/>
              <a:cs typeface="Montserrat"/>
              <a:sym typeface="Montserrat"/>
            </a:endParaRPr>
          </a:p>
        </p:txBody>
      </p:sp>
      <p:pic>
        <p:nvPicPr>
          <p:cNvPr id="636" name="Google Shape;636;p21"/>
          <p:cNvPicPr preferRelativeResize="0"/>
          <p:nvPr/>
        </p:nvPicPr>
        <p:blipFill rotWithShape="1">
          <a:blip r:embed="rId3">
            <a:alphaModFix/>
          </a:blip>
          <a:srcRect b="0" l="0" r="0" t="0"/>
          <a:stretch/>
        </p:blipFill>
        <p:spPr>
          <a:xfrm>
            <a:off x="947418" y="2479432"/>
            <a:ext cx="8316486" cy="828791"/>
          </a:xfrm>
          <a:prstGeom prst="rect">
            <a:avLst/>
          </a:prstGeom>
          <a:noFill/>
          <a:ln>
            <a:noFill/>
          </a:ln>
        </p:spPr>
      </p:pic>
      <p:pic>
        <p:nvPicPr>
          <p:cNvPr id="637" name="Google Shape;637;p21"/>
          <p:cNvPicPr preferRelativeResize="0"/>
          <p:nvPr/>
        </p:nvPicPr>
        <p:blipFill rotWithShape="1">
          <a:blip r:embed="rId4">
            <a:alphaModFix/>
          </a:blip>
          <a:srcRect b="0" l="0" r="0" t="0"/>
          <a:stretch/>
        </p:blipFill>
        <p:spPr>
          <a:xfrm>
            <a:off x="947418" y="1228045"/>
            <a:ext cx="4582164" cy="6858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sp>
        <p:nvSpPr>
          <p:cNvPr id="176" name="Google Shape;176;g25d3724e0ef_2_797"/>
          <p:cNvSpPr/>
          <p:nvPr/>
        </p:nvSpPr>
        <p:spPr>
          <a:xfrm>
            <a:off x="0" y="532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177" name="Google Shape;177;g25d3724e0ef_2_797"/>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Sebagai</a:t>
            </a:r>
            <a:r>
              <a:rPr lang="en-US" sz="3200">
                <a:solidFill>
                  <a:schemeClr val="lt1"/>
                </a:solidFill>
                <a:latin typeface="Arial"/>
                <a:ea typeface="Arial"/>
                <a:cs typeface="Arial"/>
                <a:sym typeface="Arial"/>
              </a:rPr>
              <a:t> siapa kalian pada dataset</a:t>
            </a:r>
            <a:endParaRPr sz="3200">
              <a:solidFill>
                <a:schemeClr val="lt1"/>
              </a:solidFill>
              <a:latin typeface="Arial"/>
              <a:ea typeface="Arial"/>
              <a:cs typeface="Arial"/>
              <a:sym typeface="Arial"/>
            </a:endParaRPr>
          </a:p>
        </p:txBody>
      </p:sp>
      <p:pic>
        <p:nvPicPr>
          <p:cNvPr id="178" name="Google Shape;178;g25d3724e0ef_2_797"/>
          <p:cNvPicPr preferRelativeResize="0"/>
          <p:nvPr>
            <p:ph idx="1" type="body"/>
          </p:nvPr>
        </p:nvPicPr>
        <p:blipFill rotWithShape="1">
          <a:blip r:embed="rId3">
            <a:alphaModFix/>
          </a:blip>
          <a:srcRect b="0" l="0" r="0" t="0"/>
          <a:stretch/>
        </p:blipFill>
        <p:spPr>
          <a:xfrm>
            <a:off x="2595206" y="834859"/>
            <a:ext cx="3811500" cy="3811500"/>
          </a:xfrm>
          <a:prstGeom prst="rect">
            <a:avLst/>
          </a:prstGeom>
          <a:noFill/>
          <a:ln>
            <a:noFill/>
          </a:ln>
        </p:spPr>
      </p:pic>
      <p:sp>
        <p:nvSpPr>
          <p:cNvPr id="179" name="Google Shape;179;g25d3724e0ef_2_797"/>
          <p:cNvSpPr txBox="1"/>
          <p:nvPr/>
        </p:nvSpPr>
        <p:spPr>
          <a:xfrm>
            <a:off x="824814" y="4253431"/>
            <a:ext cx="7536900" cy="2139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19FAB"/>
                </a:solidFill>
                <a:latin typeface="Dosis"/>
                <a:ea typeface="Dosis"/>
                <a:cs typeface="Dosis"/>
                <a:sym typeface="Dosis"/>
              </a:rPr>
              <a:t>Tim DataWhiz merupakan divisi dari perbankan swasta di Jakarta, Indonesia.</a:t>
            </a:r>
            <a:r>
              <a:rPr b="0" i="0" lang="en-US" sz="1900" u="none" cap="none" strike="noStrike">
                <a:solidFill>
                  <a:srgbClr val="019FAB"/>
                </a:solidFill>
                <a:latin typeface="Dosis"/>
                <a:ea typeface="Dosis"/>
                <a:cs typeface="Dosis"/>
                <a:sym typeface="Dosis"/>
              </a:rPr>
              <a:t> </a:t>
            </a:r>
            <a:r>
              <a:rPr b="0" i="0" lang="en-US" sz="1900" u="none" cap="none" strike="noStrike">
                <a:solidFill>
                  <a:srgbClr val="000000"/>
                </a:solidFill>
                <a:latin typeface="Dosis"/>
                <a:ea typeface="Dosis"/>
                <a:cs typeface="Dosis"/>
                <a:sym typeface="Dosis"/>
              </a:rPr>
              <a:t>Tim DataWhiz membantu operasional tim telemarketing yang bekerja dengan waktu 08.00 - 14.00. Gaji per bulan dari seorang sales telemarketing adalah Rp. 4.900.000 (sumber: </a:t>
            </a:r>
            <a:r>
              <a:rPr b="0" i="0" lang="en-US" sz="1900" u="sng" cap="none" strike="noStrike">
                <a:solidFill>
                  <a:schemeClr val="hlink"/>
                </a:solidFill>
                <a:latin typeface="Dosis"/>
                <a:ea typeface="Dosis"/>
                <a:cs typeface="Dosis"/>
                <a:sym typeface="Dosis"/>
                <a:hlinkClick r:id="rId4"/>
              </a:rPr>
              <a:t>link</a:t>
            </a:r>
            <a:r>
              <a:rPr b="0" i="0" lang="en-US" sz="1900" u="none" cap="none" strike="noStrike">
                <a:solidFill>
                  <a:srgbClr val="000000"/>
                </a:solidFill>
                <a:latin typeface="Dosis"/>
                <a:ea typeface="Dosis"/>
                <a:cs typeface="Dosis"/>
                <a:sym typeface="Dosis"/>
              </a:rPr>
              <a:t>). jumlah karyawan dari tim telemarketing berjumlah 8-12 yang perhari hanya bisa menelpon sebanyak 60-70 nasabah sehingga memaksa untuk menambah personil dan menambah cost seperti penambahan space serta pelatihan yang diberikan</a:t>
            </a:r>
            <a:r>
              <a:rPr b="1" i="0" lang="en-US" sz="1900" u="none" cap="none" strike="noStrike">
                <a:solidFill>
                  <a:srgbClr val="000000"/>
                </a:solidFill>
                <a:latin typeface="Dosis"/>
                <a:ea typeface="Dosis"/>
                <a:cs typeface="Dosis"/>
                <a:sym typeface="Dosis"/>
              </a:rPr>
              <a:t> </a:t>
            </a:r>
            <a:endParaRPr b="0" i="0" sz="1900" u="none" cap="none" strike="noStrike">
              <a:solidFill>
                <a:schemeClr val="dk1"/>
              </a:solidFill>
              <a:latin typeface="Calibri"/>
              <a:ea typeface="Calibri"/>
              <a:cs typeface="Calibri"/>
              <a:sym typeface="Calibri"/>
            </a:endParaRPr>
          </a:p>
        </p:txBody>
      </p:sp>
      <p:grpSp>
        <p:nvGrpSpPr>
          <p:cNvPr id="180" name="Google Shape;180;g25d3724e0ef_2_797"/>
          <p:cNvGrpSpPr/>
          <p:nvPr/>
        </p:nvGrpSpPr>
        <p:grpSpPr>
          <a:xfrm>
            <a:off x="8719457" y="1332038"/>
            <a:ext cx="2835278" cy="5486034"/>
            <a:chOff x="1283814" y="1155"/>
            <a:chExt cx="2835278" cy="5486034"/>
          </a:xfrm>
        </p:grpSpPr>
        <p:sp>
          <p:nvSpPr>
            <p:cNvPr id="181" name="Google Shape;181;g25d3724e0ef_2_797"/>
            <p:cNvSpPr/>
            <p:nvPr/>
          </p:nvSpPr>
          <p:spPr>
            <a:xfrm>
              <a:off x="2793615" y="1395704"/>
              <a:ext cx="172800" cy="38034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2" name="Google Shape;182;g25d3724e0ef_2_797"/>
            <p:cNvSpPr/>
            <p:nvPr/>
          </p:nvSpPr>
          <p:spPr>
            <a:xfrm>
              <a:off x="2793615" y="1395704"/>
              <a:ext cx="172800" cy="29850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3" name="Google Shape;183;g25d3724e0ef_2_797"/>
            <p:cNvSpPr/>
            <p:nvPr/>
          </p:nvSpPr>
          <p:spPr>
            <a:xfrm>
              <a:off x="2793615" y="1395704"/>
              <a:ext cx="172800" cy="21666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4" name="Google Shape;184;g25d3724e0ef_2_797"/>
            <p:cNvSpPr/>
            <p:nvPr/>
          </p:nvSpPr>
          <p:spPr>
            <a:xfrm>
              <a:off x="2793615" y="1395704"/>
              <a:ext cx="172800" cy="13485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5" name="Google Shape;185;g25d3724e0ef_2_797"/>
            <p:cNvSpPr/>
            <p:nvPr/>
          </p:nvSpPr>
          <p:spPr>
            <a:xfrm>
              <a:off x="2793615" y="1395704"/>
              <a:ext cx="172800" cy="5301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6" name="Google Shape;186;g25d3724e0ef_2_797"/>
            <p:cNvSpPr/>
            <p:nvPr/>
          </p:nvSpPr>
          <p:spPr>
            <a:xfrm>
              <a:off x="2557348" y="577415"/>
              <a:ext cx="697200" cy="242100"/>
            </a:xfrm>
            <a:custGeom>
              <a:rect b="b" l="l" r="r" t="t"/>
              <a:pathLst>
                <a:path extrusionOk="0" h="120000" w="120000">
                  <a:moveTo>
                    <a:pt x="0" y="0"/>
                  </a:moveTo>
                  <a:lnTo>
                    <a:pt x="0" y="60000"/>
                  </a:lnTo>
                  <a:lnTo>
                    <a:pt x="120000" y="60000"/>
                  </a:lnTo>
                  <a:lnTo>
                    <a:pt x="120000" y="120000"/>
                  </a:lnTo>
                </a:path>
              </a:pathLst>
            </a:custGeom>
            <a:noFill/>
            <a:ln cap="flat" cmpd="sng" w="12700">
              <a:solidFill>
                <a:srgbClr val="5D9CD3"/>
              </a:solidFill>
              <a:prstDash val="solid"/>
              <a:miter lim="800000"/>
              <a:headEnd len="sm" w="sm" type="none"/>
              <a:tailEnd len="sm" w="sm" type="none"/>
            </a:ln>
          </p:spPr>
        </p:sp>
        <p:sp>
          <p:nvSpPr>
            <p:cNvPr id="187" name="Google Shape;187;g25d3724e0ef_2_797"/>
            <p:cNvSpPr/>
            <p:nvPr/>
          </p:nvSpPr>
          <p:spPr>
            <a:xfrm>
              <a:off x="1399066" y="1395704"/>
              <a:ext cx="172800" cy="21666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8" name="Google Shape;188;g25d3724e0ef_2_797"/>
            <p:cNvSpPr/>
            <p:nvPr/>
          </p:nvSpPr>
          <p:spPr>
            <a:xfrm>
              <a:off x="1399066" y="1395704"/>
              <a:ext cx="172800" cy="13485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9" name="Google Shape;189;g25d3724e0ef_2_797"/>
            <p:cNvSpPr/>
            <p:nvPr/>
          </p:nvSpPr>
          <p:spPr>
            <a:xfrm>
              <a:off x="1399066" y="1395704"/>
              <a:ext cx="172800" cy="5301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90" name="Google Shape;190;g25d3724e0ef_2_797"/>
            <p:cNvSpPr/>
            <p:nvPr/>
          </p:nvSpPr>
          <p:spPr>
            <a:xfrm>
              <a:off x="1860074" y="577415"/>
              <a:ext cx="697200" cy="242100"/>
            </a:xfrm>
            <a:custGeom>
              <a:rect b="b" l="l" r="r" t="t"/>
              <a:pathLst>
                <a:path extrusionOk="0" h="120000" w="120000">
                  <a:moveTo>
                    <a:pt x="120000" y="0"/>
                  </a:moveTo>
                  <a:lnTo>
                    <a:pt x="120000" y="60000"/>
                  </a:lnTo>
                  <a:lnTo>
                    <a:pt x="0" y="60000"/>
                  </a:lnTo>
                  <a:lnTo>
                    <a:pt x="0" y="120000"/>
                  </a:lnTo>
                </a:path>
              </a:pathLst>
            </a:custGeom>
            <a:noFill/>
            <a:ln cap="flat" cmpd="sng" w="12700">
              <a:solidFill>
                <a:srgbClr val="5D9CD3"/>
              </a:solidFill>
              <a:prstDash val="solid"/>
              <a:miter lim="800000"/>
              <a:headEnd len="sm" w="sm" type="none"/>
              <a:tailEnd len="sm" w="sm" type="none"/>
            </a:ln>
          </p:spPr>
        </p:sp>
        <p:sp>
          <p:nvSpPr>
            <p:cNvPr id="191" name="Google Shape;191;g25d3724e0ef_2_797"/>
            <p:cNvSpPr/>
            <p:nvPr/>
          </p:nvSpPr>
          <p:spPr>
            <a:xfrm>
              <a:off x="1981088" y="1155"/>
              <a:ext cx="1152600" cy="576300"/>
            </a:xfrm>
            <a:prstGeom prst="rect">
              <a:avLst/>
            </a:prstGeom>
            <a:gradFill>
              <a:gsLst>
                <a:gs pos="0">
                  <a:srgbClr val="AAC2DB"/>
                </a:gs>
                <a:gs pos="50000">
                  <a:srgbClr val="9DB7D5"/>
                </a:gs>
                <a:gs pos="100000">
                  <a:srgbClr val="8BADD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25d3724e0ef_2_797"/>
            <p:cNvSpPr txBox="1"/>
            <p:nvPr/>
          </p:nvSpPr>
          <p:spPr>
            <a:xfrm>
              <a:off x="1981088" y="1155"/>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Arial"/>
                <a:buNone/>
              </a:pPr>
              <a:r>
                <a:rPr b="1" i="0" lang="en-US" sz="1500" u="none" cap="none" strike="noStrike">
                  <a:solidFill>
                    <a:schemeClr val="dk1"/>
                  </a:solidFill>
                  <a:latin typeface="Calibri"/>
                  <a:ea typeface="Calibri"/>
                  <a:cs typeface="Calibri"/>
                  <a:sym typeface="Calibri"/>
                </a:rPr>
                <a:t>Data Lead </a:t>
              </a:r>
              <a:r>
                <a:rPr b="0" i="0" lang="en-US" sz="1500" u="none" cap="none" strike="noStrike">
                  <a:solidFill>
                    <a:schemeClr val="dk1"/>
                  </a:solidFill>
                  <a:latin typeface="Calibri"/>
                  <a:ea typeface="Calibri"/>
                  <a:cs typeface="Calibri"/>
                  <a:sym typeface="Calibri"/>
                </a:rPr>
                <a:t>Nick Wisely</a:t>
              </a:r>
              <a:endParaRPr b="0" i="0" sz="1500" u="none" cap="none" strike="noStrike">
                <a:solidFill>
                  <a:schemeClr val="dk1"/>
                </a:solidFill>
                <a:latin typeface="Calibri"/>
                <a:ea typeface="Calibri"/>
                <a:cs typeface="Calibri"/>
                <a:sym typeface="Calibri"/>
              </a:endParaRPr>
            </a:p>
          </p:txBody>
        </p:sp>
        <p:sp>
          <p:nvSpPr>
            <p:cNvPr id="193" name="Google Shape;193;g25d3724e0ef_2_797"/>
            <p:cNvSpPr/>
            <p:nvPr/>
          </p:nvSpPr>
          <p:spPr>
            <a:xfrm>
              <a:off x="1283814" y="819444"/>
              <a:ext cx="1152600" cy="576300"/>
            </a:xfrm>
            <a:prstGeom prst="rect">
              <a:avLst/>
            </a:prstGeom>
            <a:gradFill>
              <a:gsLst>
                <a:gs pos="0">
                  <a:srgbClr val="B0CBE8"/>
                </a:gs>
                <a:gs pos="50000">
                  <a:srgbClr val="A2C1E3"/>
                </a:gs>
                <a:gs pos="100000">
                  <a:srgbClr val="92B9E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25d3724e0ef_2_797"/>
            <p:cNvSpPr txBox="1"/>
            <p:nvPr/>
          </p:nvSpPr>
          <p:spPr>
            <a:xfrm>
              <a:off x="1283814" y="819444"/>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1" i="0" lang="en-US" sz="1500" u="none" cap="none" strike="noStrike">
                  <a:solidFill>
                    <a:schemeClr val="dk1"/>
                  </a:solidFill>
                  <a:latin typeface="Calibri"/>
                  <a:ea typeface="Calibri"/>
                  <a:cs typeface="Calibri"/>
                  <a:sym typeface="Calibri"/>
                </a:rPr>
                <a:t>Data Analyst</a:t>
              </a:r>
              <a:endParaRPr b="0" i="0" sz="1500" u="none" cap="none" strike="noStrike">
                <a:solidFill>
                  <a:schemeClr val="dk1"/>
                </a:solidFill>
                <a:latin typeface="Calibri"/>
                <a:ea typeface="Calibri"/>
                <a:cs typeface="Calibri"/>
                <a:sym typeface="Calibri"/>
              </a:endParaRPr>
            </a:p>
          </p:txBody>
        </p:sp>
        <p:sp>
          <p:nvSpPr>
            <p:cNvPr id="195" name="Google Shape;195;g25d3724e0ef_2_797"/>
            <p:cNvSpPr/>
            <p:nvPr/>
          </p:nvSpPr>
          <p:spPr>
            <a:xfrm>
              <a:off x="1571944" y="1637733"/>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25d3724e0ef_2_797"/>
            <p:cNvSpPr txBox="1"/>
            <p:nvPr/>
          </p:nvSpPr>
          <p:spPr>
            <a:xfrm>
              <a:off x="1571944" y="1637733"/>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Bunga Puji Lestari</a:t>
              </a:r>
              <a:endParaRPr b="0" i="0" sz="1500" u="none" cap="none" strike="noStrike">
                <a:solidFill>
                  <a:schemeClr val="dk1"/>
                </a:solidFill>
                <a:latin typeface="Calibri"/>
                <a:ea typeface="Calibri"/>
                <a:cs typeface="Calibri"/>
                <a:sym typeface="Calibri"/>
              </a:endParaRPr>
            </a:p>
          </p:txBody>
        </p:sp>
        <p:sp>
          <p:nvSpPr>
            <p:cNvPr id="197" name="Google Shape;197;g25d3724e0ef_2_797"/>
            <p:cNvSpPr/>
            <p:nvPr/>
          </p:nvSpPr>
          <p:spPr>
            <a:xfrm>
              <a:off x="1571944" y="2456022"/>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25d3724e0ef_2_797"/>
            <p:cNvSpPr txBox="1"/>
            <p:nvPr/>
          </p:nvSpPr>
          <p:spPr>
            <a:xfrm>
              <a:off x="1571944" y="2456022"/>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Roberta Alfrina Simanjuntak</a:t>
              </a:r>
              <a:endParaRPr b="0" i="0" sz="1500" u="none" cap="none" strike="noStrike">
                <a:solidFill>
                  <a:schemeClr val="dk1"/>
                </a:solidFill>
                <a:latin typeface="Calibri"/>
                <a:ea typeface="Calibri"/>
                <a:cs typeface="Calibri"/>
                <a:sym typeface="Calibri"/>
              </a:endParaRPr>
            </a:p>
          </p:txBody>
        </p:sp>
        <p:sp>
          <p:nvSpPr>
            <p:cNvPr id="199" name="Google Shape;199;g25d3724e0ef_2_797"/>
            <p:cNvSpPr/>
            <p:nvPr/>
          </p:nvSpPr>
          <p:spPr>
            <a:xfrm>
              <a:off x="1571944" y="3274311"/>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25d3724e0ef_2_797"/>
            <p:cNvSpPr txBox="1"/>
            <p:nvPr/>
          </p:nvSpPr>
          <p:spPr>
            <a:xfrm>
              <a:off x="1571944" y="3274311"/>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Sonia Anthera Rojak</a:t>
              </a:r>
              <a:endParaRPr b="0" i="0" sz="1500" u="none" cap="none" strike="noStrike">
                <a:solidFill>
                  <a:schemeClr val="dk1"/>
                </a:solidFill>
                <a:latin typeface="Calibri"/>
                <a:ea typeface="Calibri"/>
                <a:cs typeface="Calibri"/>
                <a:sym typeface="Calibri"/>
              </a:endParaRPr>
            </a:p>
          </p:txBody>
        </p:sp>
        <p:sp>
          <p:nvSpPr>
            <p:cNvPr id="201" name="Google Shape;201;g25d3724e0ef_2_797"/>
            <p:cNvSpPr/>
            <p:nvPr/>
          </p:nvSpPr>
          <p:spPr>
            <a:xfrm>
              <a:off x="2678363" y="819444"/>
              <a:ext cx="1152600" cy="576300"/>
            </a:xfrm>
            <a:prstGeom prst="rect">
              <a:avLst/>
            </a:prstGeom>
            <a:gradFill>
              <a:gsLst>
                <a:gs pos="0">
                  <a:srgbClr val="B0CBE8"/>
                </a:gs>
                <a:gs pos="50000">
                  <a:srgbClr val="A2C1E3"/>
                </a:gs>
                <a:gs pos="100000">
                  <a:srgbClr val="92B9E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25d3724e0ef_2_797"/>
            <p:cNvSpPr txBox="1"/>
            <p:nvPr/>
          </p:nvSpPr>
          <p:spPr>
            <a:xfrm>
              <a:off x="2678363" y="819444"/>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1" i="0" lang="en-US" sz="1500" u="none" cap="none" strike="noStrike">
                  <a:solidFill>
                    <a:schemeClr val="dk1"/>
                  </a:solidFill>
                  <a:latin typeface="Calibri"/>
                  <a:ea typeface="Calibri"/>
                  <a:cs typeface="Calibri"/>
                  <a:sym typeface="Calibri"/>
                </a:rPr>
                <a:t>Data Scientist</a:t>
              </a:r>
              <a:endParaRPr b="0" i="0" sz="1500" u="none" cap="none" strike="noStrike">
                <a:solidFill>
                  <a:schemeClr val="dk1"/>
                </a:solidFill>
                <a:latin typeface="Calibri"/>
                <a:ea typeface="Calibri"/>
                <a:cs typeface="Calibri"/>
                <a:sym typeface="Calibri"/>
              </a:endParaRPr>
            </a:p>
          </p:txBody>
        </p:sp>
        <p:sp>
          <p:nvSpPr>
            <p:cNvPr id="203" name="Google Shape;203;g25d3724e0ef_2_797"/>
            <p:cNvSpPr/>
            <p:nvPr/>
          </p:nvSpPr>
          <p:spPr>
            <a:xfrm>
              <a:off x="2966492" y="1637733"/>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5d3724e0ef_2_797"/>
            <p:cNvSpPr txBox="1"/>
            <p:nvPr/>
          </p:nvSpPr>
          <p:spPr>
            <a:xfrm>
              <a:off x="2966492" y="1637733"/>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Annisa’ Kunny Latifa</a:t>
              </a:r>
              <a:endParaRPr b="0" i="0" sz="1500" u="none" cap="none" strike="noStrike">
                <a:solidFill>
                  <a:schemeClr val="dk1"/>
                </a:solidFill>
                <a:latin typeface="Calibri"/>
                <a:ea typeface="Calibri"/>
                <a:cs typeface="Calibri"/>
                <a:sym typeface="Calibri"/>
              </a:endParaRPr>
            </a:p>
          </p:txBody>
        </p:sp>
        <p:sp>
          <p:nvSpPr>
            <p:cNvPr id="205" name="Google Shape;205;g25d3724e0ef_2_797"/>
            <p:cNvSpPr/>
            <p:nvPr/>
          </p:nvSpPr>
          <p:spPr>
            <a:xfrm>
              <a:off x="2966492" y="2456022"/>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25d3724e0ef_2_797"/>
            <p:cNvSpPr txBox="1"/>
            <p:nvPr/>
          </p:nvSpPr>
          <p:spPr>
            <a:xfrm>
              <a:off x="2966492" y="2456022"/>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Faizah Dhiya Annisa</a:t>
              </a:r>
              <a:endParaRPr b="0" i="0" sz="1500" u="none" cap="none" strike="noStrike">
                <a:solidFill>
                  <a:schemeClr val="dk1"/>
                </a:solidFill>
                <a:latin typeface="Calibri"/>
                <a:ea typeface="Calibri"/>
                <a:cs typeface="Calibri"/>
                <a:sym typeface="Calibri"/>
              </a:endParaRPr>
            </a:p>
          </p:txBody>
        </p:sp>
        <p:sp>
          <p:nvSpPr>
            <p:cNvPr id="207" name="Google Shape;207;g25d3724e0ef_2_797"/>
            <p:cNvSpPr/>
            <p:nvPr/>
          </p:nvSpPr>
          <p:spPr>
            <a:xfrm>
              <a:off x="2966492" y="3274311"/>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25d3724e0ef_2_797"/>
            <p:cNvSpPr txBox="1"/>
            <p:nvPr/>
          </p:nvSpPr>
          <p:spPr>
            <a:xfrm>
              <a:off x="2966492" y="3274311"/>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Mohammad Iman A</a:t>
              </a:r>
              <a:endParaRPr b="0" i="0" sz="1500" u="none" cap="none" strike="noStrike">
                <a:solidFill>
                  <a:schemeClr val="dk1"/>
                </a:solidFill>
                <a:latin typeface="Calibri"/>
                <a:ea typeface="Calibri"/>
                <a:cs typeface="Calibri"/>
                <a:sym typeface="Calibri"/>
              </a:endParaRPr>
            </a:p>
          </p:txBody>
        </p:sp>
        <p:sp>
          <p:nvSpPr>
            <p:cNvPr id="209" name="Google Shape;209;g25d3724e0ef_2_797"/>
            <p:cNvSpPr/>
            <p:nvPr/>
          </p:nvSpPr>
          <p:spPr>
            <a:xfrm>
              <a:off x="2966492" y="4092600"/>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5d3724e0ef_2_797"/>
            <p:cNvSpPr txBox="1"/>
            <p:nvPr/>
          </p:nvSpPr>
          <p:spPr>
            <a:xfrm>
              <a:off x="2966492" y="4092600"/>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Naela Adiba</a:t>
              </a:r>
              <a:endParaRPr b="0" i="0" sz="1500" u="none" cap="none" strike="noStrike">
                <a:solidFill>
                  <a:schemeClr val="dk1"/>
                </a:solidFill>
                <a:latin typeface="Calibri"/>
                <a:ea typeface="Calibri"/>
                <a:cs typeface="Calibri"/>
                <a:sym typeface="Calibri"/>
              </a:endParaRPr>
            </a:p>
          </p:txBody>
        </p:sp>
        <p:sp>
          <p:nvSpPr>
            <p:cNvPr id="211" name="Google Shape;211;g25d3724e0ef_2_797"/>
            <p:cNvSpPr/>
            <p:nvPr/>
          </p:nvSpPr>
          <p:spPr>
            <a:xfrm>
              <a:off x="2966492" y="4910889"/>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25d3724e0ef_2_797"/>
            <p:cNvSpPr txBox="1"/>
            <p:nvPr/>
          </p:nvSpPr>
          <p:spPr>
            <a:xfrm>
              <a:off x="2966492" y="4910889"/>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Nafla Reihan Alya Solihin</a:t>
              </a:r>
              <a:endParaRPr b="0" i="0" sz="1500" u="none" cap="none" strike="noStrike">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2"/>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Handle Outliers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2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48" name="Google Shape;648;p23"/>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Handle Outlier</a:t>
            </a:r>
            <a:endParaRPr sz="3300">
              <a:solidFill>
                <a:schemeClr val="lt1"/>
              </a:solidFill>
              <a:latin typeface="Montserrat"/>
              <a:ea typeface="Montserrat"/>
              <a:cs typeface="Montserrat"/>
              <a:sym typeface="Montserrat"/>
            </a:endParaRPr>
          </a:p>
        </p:txBody>
      </p:sp>
      <p:pic>
        <p:nvPicPr>
          <p:cNvPr id="649" name="Google Shape;649;p23"/>
          <p:cNvPicPr preferRelativeResize="0"/>
          <p:nvPr/>
        </p:nvPicPr>
        <p:blipFill>
          <a:blip r:embed="rId3">
            <a:alphaModFix/>
          </a:blip>
          <a:stretch>
            <a:fillRect/>
          </a:stretch>
        </p:blipFill>
        <p:spPr>
          <a:xfrm>
            <a:off x="1348223" y="1678175"/>
            <a:ext cx="4953557" cy="3609376"/>
          </a:xfrm>
          <a:prstGeom prst="rect">
            <a:avLst/>
          </a:prstGeom>
          <a:noFill/>
          <a:ln>
            <a:noFill/>
          </a:ln>
        </p:spPr>
      </p:pic>
      <p:sp>
        <p:nvSpPr>
          <p:cNvPr id="650" name="Google Shape;650;p23"/>
          <p:cNvSpPr txBox="1"/>
          <p:nvPr/>
        </p:nvSpPr>
        <p:spPr>
          <a:xfrm>
            <a:off x="7175425" y="1776838"/>
            <a:ext cx="3747900" cy="326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chemeClr val="dk1"/>
                </a:solidFill>
                <a:latin typeface="Montserrat"/>
                <a:ea typeface="Montserrat"/>
                <a:cs typeface="Montserrat"/>
                <a:sym typeface="Montserrat"/>
              </a:rPr>
              <a:t>NOTE :</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chemeClr val="dk1"/>
                </a:solidFill>
                <a:latin typeface="Montserrat"/>
                <a:ea typeface="Montserrat"/>
                <a:cs typeface="Montserrat"/>
                <a:sym typeface="Montserrat"/>
              </a:rPr>
              <a:t>O</a:t>
            </a:r>
            <a:r>
              <a:rPr lang="en-US" sz="1500">
                <a:solidFill>
                  <a:schemeClr val="dk1"/>
                </a:solidFill>
                <a:latin typeface="Montserrat"/>
                <a:ea typeface="Montserrat"/>
                <a:cs typeface="Montserrat"/>
                <a:sym typeface="Montserrat"/>
              </a:rPr>
              <a:t>utlier pada feature balance dapat di-</a:t>
            </a:r>
            <a:r>
              <a:rPr i="1" lang="en-US" sz="1500">
                <a:solidFill>
                  <a:schemeClr val="dk1"/>
                </a:solidFill>
                <a:latin typeface="Montserrat"/>
                <a:ea typeface="Montserrat"/>
                <a:cs typeface="Montserrat"/>
                <a:sym typeface="Montserrat"/>
              </a:rPr>
              <a:t>handle</a:t>
            </a:r>
            <a:r>
              <a:rPr lang="en-US" sz="1500">
                <a:solidFill>
                  <a:schemeClr val="dk1"/>
                </a:solidFill>
                <a:latin typeface="Montserrat"/>
                <a:ea typeface="Montserrat"/>
                <a:cs typeface="Montserrat"/>
                <a:sym typeface="Montserrat"/>
              </a:rPr>
              <a:t> menggunakan  IQR atau Z score, </a:t>
            </a:r>
            <a:r>
              <a:rPr lang="en-US" sz="1500">
                <a:solidFill>
                  <a:srgbClr val="9E9E9E"/>
                </a:solidFill>
                <a:latin typeface="Montserrat"/>
                <a:ea typeface="Montserrat"/>
                <a:cs typeface="Montserrat"/>
                <a:sym typeface="Montserrat"/>
              </a:rPr>
              <a:t>(untuk menghilangkan  balance yg negatif tapi tidak mengubah sebaran nya (?))</a:t>
            </a:r>
            <a:endParaRPr sz="1500">
              <a:solidFill>
                <a:srgbClr val="9E9E9E"/>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900"/>
              <a:buFont typeface="Arial"/>
              <a:buNone/>
            </a:pPr>
            <a:r>
              <a:rPr lang="en-US" sz="1500">
                <a:solidFill>
                  <a:schemeClr val="dk1"/>
                </a:solidFill>
                <a:latin typeface="Montserrat"/>
                <a:ea typeface="Montserrat"/>
                <a:cs typeface="Montserrat"/>
                <a:sym typeface="Montserrat"/>
              </a:rPr>
              <a:t>Sebagai alternatif, mungkin kita tidak harus menghapus outlier dalam balance (agar nanti saat data di train menjadi robust). Namun cukup dilakukan feature transformation saja.</a:t>
            </a:r>
            <a:endParaRPr sz="1900"/>
          </a:p>
        </p:txBody>
      </p:sp>
      <p:sp>
        <p:nvSpPr>
          <p:cNvPr id="651" name="Google Shape;651;p23"/>
          <p:cNvSpPr txBox="1"/>
          <p:nvPr/>
        </p:nvSpPr>
        <p:spPr>
          <a:xfrm>
            <a:off x="1348225" y="5717450"/>
            <a:ext cx="798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Montserrat"/>
                <a:ea typeface="Montserrat"/>
                <a:cs typeface="Montserrat"/>
                <a:sym typeface="Montserrat"/>
              </a:rPr>
              <a:t>Outlier tidak di-handle karena akan fokus menggunakan model yang robust terhadap outlier</a:t>
            </a:r>
            <a:endParaRPr b="1" sz="1800">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4"/>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Feature Transformation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3ecc752968_0_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62" name="Google Shape;662;g23ecc752968_0_0"/>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Transformation</a:t>
            </a:r>
            <a:endParaRPr sz="3300">
              <a:solidFill>
                <a:schemeClr val="lt1"/>
              </a:solidFill>
              <a:latin typeface="Montserrat"/>
              <a:ea typeface="Montserrat"/>
              <a:cs typeface="Montserrat"/>
              <a:sym typeface="Montserrat"/>
            </a:endParaRPr>
          </a:p>
        </p:txBody>
      </p:sp>
      <p:sp>
        <p:nvSpPr>
          <p:cNvPr id="663" name="Google Shape;663;g23ecc752968_0_0"/>
          <p:cNvSpPr txBox="1"/>
          <p:nvPr/>
        </p:nvSpPr>
        <p:spPr>
          <a:xfrm>
            <a:off x="1049425" y="4771550"/>
            <a:ext cx="10828800" cy="15069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Terdapat nasabah dengan </a:t>
            </a:r>
            <a:r>
              <a:rPr i="1" lang="en-US" sz="1900" u="sng">
                <a:solidFill>
                  <a:schemeClr val="hlink"/>
                </a:solidFill>
                <a:latin typeface="Montserrat"/>
                <a:ea typeface="Montserrat"/>
                <a:cs typeface="Montserrat"/>
                <a:sym typeface="Montserrat"/>
                <a:hlinkClick r:id="rId3"/>
              </a:rPr>
              <a:t>balance </a:t>
            </a:r>
            <a:r>
              <a:rPr lang="en-US" sz="1900" u="sng">
                <a:solidFill>
                  <a:schemeClr val="hlink"/>
                </a:solidFill>
                <a:latin typeface="Montserrat"/>
                <a:ea typeface="Montserrat"/>
                <a:cs typeface="Montserrat"/>
                <a:sym typeface="Montserrat"/>
                <a:hlinkClick r:id="rId4"/>
              </a:rPr>
              <a:t>negatif</a:t>
            </a:r>
            <a:r>
              <a:rPr lang="en-US"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p:txBody>
      </p:sp>
      <p:sp>
        <p:nvSpPr>
          <p:cNvPr id="664" name="Google Shape;664;g23ecc752968_0_0"/>
          <p:cNvSpPr txBox="1"/>
          <p:nvPr/>
        </p:nvSpPr>
        <p:spPr>
          <a:xfrm>
            <a:off x="585400" y="1041817"/>
            <a:ext cx="108288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Log Transformation</a:t>
            </a:r>
            <a:endParaRPr b="1" i="1" sz="2700" u="none" cap="none" strike="noStrike">
              <a:solidFill>
                <a:schemeClr val="dk1"/>
              </a:solidFill>
              <a:latin typeface="Montserrat"/>
              <a:ea typeface="Montserrat"/>
              <a:cs typeface="Montserrat"/>
              <a:sym typeface="Montserrat"/>
            </a:endParaRPr>
          </a:p>
        </p:txBody>
      </p:sp>
      <p:sp>
        <p:nvSpPr>
          <p:cNvPr id="665" name="Google Shape;665;g23ecc752968_0_0"/>
          <p:cNvSpPr txBox="1"/>
          <p:nvPr/>
        </p:nvSpPr>
        <p:spPr>
          <a:xfrm>
            <a:off x="5536675" y="1925425"/>
            <a:ext cx="66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66" name="Google Shape;666;g23ecc752968_0_0"/>
          <p:cNvPicPr preferRelativeResize="0"/>
          <p:nvPr/>
        </p:nvPicPr>
        <p:blipFill>
          <a:blip r:embed="rId5">
            <a:alphaModFix/>
          </a:blip>
          <a:stretch>
            <a:fillRect/>
          </a:stretch>
        </p:blipFill>
        <p:spPr>
          <a:xfrm>
            <a:off x="1049413" y="1987813"/>
            <a:ext cx="4601560" cy="1583575"/>
          </a:xfrm>
          <a:prstGeom prst="rect">
            <a:avLst/>
          </a:prstGeom>
          <a:noFill/>
          <a:ln>
            <a:noFill/>
          </a:ln>
        </p:spPr>
      </p:pic>
      <p:pic>
        <p:nvPicPr>
          <p:cNvPr id="667" name="Google Shape;667;g23ecc752968_0_0"/>
          <p:cNvPicPr preferRelativeResize="0"/>
          <p:nvPr/>
        </p:nvPicPr>
        <p:blipFill>
          <a:blip r:embed="rId6">
            <a:alphaModFix/>
          </a:blip>
          <a:stretch>
            <a:fillRect/>
          </a:stretch>
        </p:blipFill>
        <p:spPr>
          <a:xfrm>
            <a:off x="5907925" y="1996825"/>
            <a:ext cx="5974620" cy="2339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3ecc752968_0_2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73" name="Google Shape;673;g23ecc752968_0_22"/>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Transformation</a:t>
            </a:r>
            <a:endParaRPr sz="3300">
              <a:solidFill>
                <a:schemeClr val="lt1"/>
              </a:solidFill>
              <a:latin typeface="Montserrat"/>
              <a:ea typeface="Montserrat"/>
              <a:cs typeface="Montserrat"/>
              <a:sym typeface="Montserrat"/>
            </a:endParaRPr>
          </a:p>
        </p:txBody>
      </p:sp>
      <p:sp>
        <p:nvSpPr>
          <p:cNvPr id="674" name="Google Shape;674;g23ecc752968_0_22"/>
          <p:cNvSpPr txBox="1"/>
          <p:nvPr/>
        </p:nvSpPr>
        <p:spPr>
          <a:xfrm>
            <a:off x="694313" y="5303275"/>
            <a:ext cx="4959600" cy="1506900"/>
          </a:xfrm>
          <a:prstGeom prst="rect">
            <a:avLst/>
          </a:prstGeom>
          <a:noFill/>
          <a:ln>
            <a:noFill/>
          </a:ln>
        </p:spPr>
        <p:txBody>
          <a:bodyPr anchorCtr="0" anchor="t" bIns="121900" lIns="121900" spcFirstLastPara="1" rIns="121900" wrap="square" tIns="121900">
            <a:normAutofit lnSpcReduction="10000"/>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Terdapat nasabah dengan </a:t>
            </a:r>
            <a:r>
              <a:rPr i="1" lang="en-US" sz="1900">
                <a:solidFill>
                  <a:schemeClr val="dk1"/>
                </a:solidFill>
                <a:latin typeface="Montserrat"/>
                <a:ea typeface="Montserrat"/>
                <a:cs typeface="Montserrat"/>
                <a:sym typeface="Montserrat"/>
              </a:rPr>
              <a:t>balance </a:t>
            </a:r>
            <a:r>
              <a:rPr lang="en-US" sz="1900">
                <a:solidFill>
                  <a:schemeClr val="dk1"/>
                </a:solidFill>
                <a:latin typeface="Montserrat"/>
                <a:ea typeface="Montserrat"/>
                <a:cs typeface="Montserrat"/>
                <a:sym typeface="Montserrat"/>
              </a:rPr>
              <a:t>negatif. Untuk menghilangkan angka negatif, dilakukan log transformation pada </a:t>
            </a:r>
            <a:r>
              <a:rPr i="1" lang="en-US" sz="1900">
                <a:solidFill>
                  <a:schemeClr val="dk1"/>
                </a:solidFill>
                <a:latin typeface="Montserrat"/>
                <a:ea typeface="Montserrat"/>
                <a:cs typeface="Montserrat"/>
                <a:sym typeface="Montserrat"/>
              </a:rPr>
              <a:t>balance.</a:t>
            </a:r>
            <a:endParaRPr sz="1900">
              <a:solidFill>
                <a:schemeClr val="dk1"/>
              </a:solidFill>
              <a:latin typeface="Montserrat"/>
              <a:ea typeface="Montserrat"/>
              <a:cs typeface="Montserrat"/>
              <a:sym typeface="Montserrat"/>
            </a:endParaRPr>
          </a:p>
        </p:txBody>
      </p:sp>
      <p:sp>
        <p:nvSpPr>
          <p:cNvPr id="675" name="Google Shape;675;g23ecc752968_0_22"/>
          <p:cNvSpPr txBox="1"/>
          <p:nvPr/>
        </p:nvSpPr>
        <p:spPr>
          <a:xfrm>
            <a:off x="585400" y="1041817"/>
            <a:ext cx="108288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Log Transformation</a:t>
            </a:r>
            <a:endParaRPr b="1" i="1" sz="2700" u="none" cap="none" strike="noStrike">
              <a:solidFill>
                <a:schemeClr val="dk1"/>
              </a:solidFill>
              <a:latin typeface="Montserrat"/>
              <a:ea typeface="Montserrat"/>
              <a:cs typeface="Montserrat"/>
              <a:sym typeface="Montserrat"/>
            </a:endParaRPr>
          </a:p>
        </p:txBody>
      </p:sp>
      <p:pic>
        <p:nvPicPr>
          <p:cNvPr id="676" name="Google Shape;676;g23ecc752968_0_22"/>
          <p:cNvPicPr preferRelativeResize="0"/>
          <p:nvPr/>
        </p:nvPicPr>
        <p:blipFill>
          <a:blip r:embed="rId3">
            <a:alphaModFix/>
          </a:blip>
          <a:stretch>
            <a:fillRect/>
          </a:stretch>
        </p:blipFill>
        <p:spPr>
          <a:xfrm>
            <a:off x="675200" y="1697625"/>
            <a:ext cx="5457825" cy="685800"/>
          </a:xfrm>
          <a:prstGeom prst="rect">
            <a:avLst/>
          </a:prstGeom>
          <a:noFill/>
          <a:ln>
            <a:noFill/>
          </a:ln>
        </p:spPr>
      </p:pic>
      <p:pic>
        <p:nvPicPr>
          <p:cNvPr id="677" name="Google Shape;677;g23ecc752968_0_22"/>
          <p:cNvPicPr preferRelativeResize="0"/>
          <p:nvPr/>
        </p:nvPicPr>
        <p:blipFill>
          <a:blip r:embed="rId4">
            <a:alphaModFix/>
          </a:blip>
          <a:stretch>
            <a:fillRect/>
          </a:stretch>
        </p:blipFill>
        <p:spPr>
          <a:xfrm>
            <a:off x="1225225" y="2445175"/>
            <a:ext cx="3897779" cy="2948750"/>
          </a:xfrm>
          <a:prstGeom prst="rect">
            <a:avLst/>
          </a:prstGeom>
          <a:noFill/>
          <a:ln>
            <a:noFill/>
          </a:ln>
        </p:spPr>
      </p:pic>
      <p:pic>
        <p:nvPicPr>
          <p:cNvPr id="678" name="Google Shape;678;g23ecc752968_0_22"/>
          <p:cNvPicPr preferRelativeResize="0"/>
          <p:nvPr/>
        </p:nvPicPr>
        <p:blipFill>
          <a:blip r:embed="rId5">
            <a:alphaModFix/>
          </a:blip>
          <a:stretch>
            <a:fillRect/>
          </a:stretch>
        </p:blipFill>
        <p:spPr>
          <a:xfrm>
            <a:off x="8525463" y="1834125"/>
            <a:ext cx="2181225" cy="3409950"/>
          </a:xfrm>
          <a:prstGeom prst="rect">
            <a:avLst/>
          </a:prstGeom>
          <a:noFill/>
          <a:ln>
            <a:noFill/>
          </a:ln>
        </p:spPr>
      </p:pic>
      <p:sp>
        <p:nvSpPr>
          <p:cNvPr id="679" name="Google Shape;679;g23ecc752968_0_22"/>
          <p:cNvSpPr txBox="1"/>
          <p:nvPr/>
        </p:nvSpPr>
        <p:spPr>
          <a:xfrm>
            <a:off x="6670500" y="5244075"/>
            <a:ext cx="5587800" cy="1506900"/>
          </a:xfrm>
          <a:prstGeom prst="rect">
            <a:avLst/>
          </a:prstGeom>
          <a:noFill/>
          <a:ln>
            <a:noFill/>
          </a:ln>
        </p:spPr>
        <p:txBody>
          <a:bodyPr anchorCtr="0" anchor="t" bIns="121900" lIns="121900" spcFirstLastPara="1" rIns="121900" wrap="square" tIns="121900">
            <a:normAutofit fontScale="70000"/>
          </a:bodyPr>
          <a:lstStyle/>
          <a:p>
            <a:pPr indent="0" lvl="0" marL="0" marR="0" rtl="0" algn="l">
              <a:lnSpc>
                <a:spcPct val="115000"/>
              </a:lnSpc>
              <a:spcBef>
                <a:spcPts val="0"/>
              </a:spcBef>
              <a:spcAft>
                <a:spcPts val="0"/>
              </a:spcAft>
              <a:buClr>
                <a:schemeClr val="dk1"/>
              </a:buClr>
              <a:buSzPct val="100000"/>
              <a:buFont typeface="Montserrat"/>
              <a:buNone/>
            </a:pPr>
            <a:r>
              <a:rPr lang="en-US" sz="1900">
                <a:solidFill>
                  <a:schemeClr val="dk1"/>
                </a:solidFill>
                <a:latin typeface="Montserrat"/>
                <a:ea typeface="Montserrat"/>
                <a:cs typeface="Montserrat"/>
                <a:sym typeface="Montserrat"/>
              </a:rPr>
              <a:t>Dilakukan perbandingan antara </a:t>
            </a:r>
            <a:r>
              <a:rPr i="1" lang="en-US" sz="1900">
                <a:solidFill>
                  <a:schemeClr val="dk1"/>
                </a:solidFill>
                <a:latin typeface="Montserrat"/>
                <a:ea typeface="Montserrat"/>
                <a:cs typeface="Montserrat"/>
                <a:sym typeface="Montserrat"/>
              </a:rPr>
              <a:t>balance </a:t>
            </a:r>
            <a:r>
              <a:rPr lang="en-US" sz="1900">
                <a:solidFill>
                  <a:schemeClr val="dk1"/>
                </a:solidFill>
                <a:latin typeface="Montserrat"/>
                <a:ea typeface="Montserrat"/>
                <a:cs typeface="Montserrat"/>
                <a:sym typeface="Montserrat"/>
              </a:rPr>
              <a:t>dengan </a:t>
            </a:r>
            <a:r>
              <a:rPr i="1" lang="en-US" sz="1900">
                <a:solidFill>
                  <a:schemeClr val="dk1"/>
                </a:solidFill>
                <a:latin typeface="Montserrat"/>
                <a:ea typeface="Montserrat"/>
                <a:cs typeface="Montserrat"/>
                <a:sym typeface="Montserrat"/>
              </a:rPr>
              <a:t>log_balance.</a:t>
            </a:r>
            <a:endParaRPr i="1" sz="19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ct val="100000"/>
              <a:buFont typeface="Montserrat"/>
              <a:buNone/>
            </a:pPr>
            <a:r>
              <a:rPr i="1" lang="en-US" sz="1900">
                <a:solidFill>
                  <a:schemeClr val="dk1"/>
                </a:solidFill>
                <a:latin typeface="Montserrat"/>
                <a:ea typeface="Montserrat"/>
                <a:cs typeface="Montserrat"/>
                <a:sym typeface="Montserrat"/>
              </a:rPr>
              <a:t>log_balace </a:t>
            </a:r>
            <a:r>
              <a:rPr lang="en-US" sz="1900">
                <a:solidFill>
                  <a:schemeClr val="dk1"/>
                </a:solidFill>
                <a:latin typeface="Montserrat"/>
                <a:ea typeface="Montserrat"/>
                <a:cs typeface="Montserrat"/>
                <a:sym typeface="Montserrat"/>
              </a:rPr>
              <a:t>diperoleh dari:</a:t>
            </a:r>
            <a:endParaRPr sz="1900">
              <a:solidFill>
                <a:schemeClr val="dk1"/>
              </a:solidFill>
              <a:latin typeface="Montserrat"/>
              <a:ea typeface="Montserrat"/>
              <a:cs typeface="Montserrat"/>
              <a:sym typeface="Montserrat"/>
            </a:endParaRPr>
          </a:p>
          <a:p>
            <a:pPr indent="0" lvl="0" marL="0" rtl="0" algn="l">
              <a:lnSpc>
                <a:spcPct val="135714"/>
              </a:lnSpc>
              <a:spcBef>
                <a:spcPts val="0"/>
              </a:spcBef>
              <a:spcAft>
                <a:spcPts val="0"/>
              </a:spcAft>
              <a:buClr>
                <a:schemeClr val="dk1"/>
              </a:buClr>
              <a:buSzPct val="59400"/>
              <a:buFont typeface="Arial"/>
              <a:buNone/>
            </a:pPr>
            <a:r>
              <a:rPr lang="en-US" sz="1851">
                <a:solidFill>
                  <a:srgbClr val="D4D4D4"/>
                </a:solidFill>
                <a:highlight>
                  <a:srgbClr val="1E1E1E"/>
                </a:highlight>
                <a:latin typeface="Courier New"/>
                <a:ea typeface="Courier New"/>
                <a:cs typeface="Courier New"/>
                <a:sym typeface="Courier New"/>
              </a:rPr>
              <a:t>df_train</a:t>
            </a:r>
            <a:r>
              <a:rPr lang="en-US" sz="1851">
                <a:solidFill>
                  <a:srgbClr val="DCDCDC"/>
                </a:solidFill>
                <a:highlight>
                  <a:srgbClr val="1E1E1E"/>
                </a:highlight>
                <a:latin typeface="Courier New"/>
                <a:ea typeface="Courier New"/>
                <a:cs typeface="Courier New"/>
                <a:sym typeface="Courier New"/>
              </a:rPr>
              <a:t>[</a:t>
            </a:r>
            <a:r>
              <a:rPr lang="en-US" sz="1851">
                <a:solidFill>
                  <a:srgbClr val="CE9178"/>
                </a:solidFill>
                <a:highlight>
                  <a:srgbClr val="1E1E1E"/>
                </a:highlight>
                <a:latin typeface="Courier New"/>
                <a:ea typeface="Courier New"/>
                <a:cs typeface="Courier New"/>
                <a:sym typeface="Courier New"/>
              </a:rPr>
              <a:t>"log_balance"</a:t>
            </a:r>
            <a:r>
              <a:rPr lang="en-US" sz="1851">
                <a:solidFill>
                  <a:srgbClr val="DCDCDC"/>
                </a:solidFill>
                <a:highlight>
                  <a:srgbClr val="1E1E1E"/>
                </a:highlight>
                <a:latin typeface="Courier New"/>
                <a:ea typeface="Courier New"/>
                <a:cs typeface="Courier New"/>
                <a:sym typeface="Courier New"/>
              </a:rPr>
              <a:t>]</a:t>
            </a:r>
            <a:r>
              <a:rPr lang="en-US" sz="1851">
                <a:solidFill>
                  <a:srgbClr val="D4D4D4"/>
                </a:solidFill>
                <a:highlight>
                  <a:srgbClr val="1E1E1E"/>
                </a:highlight>
                <a:latin typeface="Courier New"/>
                <a:ea typeface="Courier New"/>
                <a:cs typeface="Courier New"/>
                <a:sym typeface="Courier New"/>
              </a:rPr>
              <a:t> = np.log</a:t>
            </a:r>
            <a:r>
              <a:rPr lang="en-US" sz="1851">
                <a:solidFill>
                  <a:srgbClr val="DCDCDC"/>
                </a:solidFill>
                <a:highlight>
                  <a:srgbClr val="1E1E1E"/>
                </a:highlight>
                <a:latin typeface="Courier New"/>
                <a:ea typeface="Courier New"/>
                <a:cs typeface="Courier New"/>
                <a:sym typeface="Courier New"/>
              </a:rPr>
              <a:t>(</a:t>
            </a:r>
            <a:r>
              <a:rPr lang="en-US" sz="1851">
                <a:solidFill>
                  <a:srgbClr val="D4D4D4"/>
                </a:solidFill>
                <a:highlight>
                  <a:srgbClr val="1E1E1E"/>
                </a:highlight>
                <a:latin typeface="Courier New"/>
                <a:ea typeface="Courier New"/>
                <a:cs typeface="Courier New"/>
                <a:sym typeface="Courier New"/>
              </a:rPr>
              <a:t>df_train</a:t>
            </a:r>
            <a:r>
              <a:rPr lang="en-US" sz="1851">
                <a:solidFill>
                  <a:srgbClr val="DCDCDC"/>
                </a:solidFill>
                <a:highlight>
                  <a:srgbClr val="1E1E1E"/>
                </a:highlight>
                <a:latin typeface="Courier New"/>
                <a:ea typeface="Courier New"/>
                <a:cs typeface="Courier New"/>
                <a:sym typeface="Courier New"/>
              </a:rPr>
              <a:t>[</a:t>
            </a:r>
            <a:r>
              <a:rPr lang="en-US" sz="1851">
                <a:solidFill>
                  <a:srgbClr val="CE9178"/>
                </a:solidFill>
                <a:highlight>
                  <a:srgbClr val="1E1E1E"/>
                </a:highlight>
                <a:latin typeface="Courier New"/>
                <a:ea typeface="Courier New"/>
                <a:cs typeface="Courier New"/>
                <a:sym typeface="Courier New"/>
              </a:rPr>
              <a:t>"balance"</a:t>
            </a:r>
            <a:r>
              <a:rPr lang="en-US" sz="1851">
                <a:solidFill>
                  <a:srgbClr val="DCDCDC"/>
                </a:solidFill>
                <a:highlight>
                  <a:srgbClr val="1E1E1E"/>
                </a:highlight>
                <a:latin typeface="Courier New"/>
                <a:ea typeface="Courier New"/>
                <a:cs typeface="Courier New"/>
                <a:sym typeface="Courier New"/>
              </a:rPr>
              <a:t>])</a:t>
            </a:r>
            <a:endParaRPr sz="1851">
              <a:solidFill>
                <a:srgbClr val="DCDCDC"/>
              </a:solidFill>
              <a:highlight>
                <a:srgbClr val="1E1E1E"/>
              </a:highlight>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ct val="100000"/>
              <a:buFont typeface="Montserrat"/>
              <a:buNone/>
            </a:pPr>
            <a:r>
              <a:t/>
            </a:r>
            <a:endParaRPr sz="19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ct val="100000"/>
              <a:buFont typeface="Montserrat"/>
              <a:buNone/>
            </a:pPr>
            <a:r>
              <a:t/>
            </a:r>
            <a:endParaRPr sz="1900">
              <a:solidFill>
                <a:schemeClr val="dk1"/>
              </a:solidFill>
              <a:latin typeface="Montserrat"/>
              <a:ea typeface="Montserrat"/>
              <a:cs typeface="Montserrat"/>
              <a:sym typeface="Montserrat"/>
            </a:endParaRPr>
          </a:p>
        </p:txBody>
      </p:sp>
      <p:sp>
        <p:nvSpPr>
          <p:cNvPr id="680" name="Google Shape;680;g23ecc752968_0_22"/>
          <p:cNvSpPr/>
          <p:nvPr/>
        </p:nvSpPr>
        <p:spPr>
          <a:xfrm>
            <a:off x="6244550" y="3045100"/>
            <a:ext cx="1395600" cy="8802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3ecc752968_0_3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86" name="Google Shape;686;g23ecc752968_0_39"/>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Transformation</a:t>
            </a:r>
            <a:endParaRPr sz="3300">
              <a:solidFill>
                <a:schemeClr val="lt1"/>
              </a:solidFill>
              <a:latin typeface="Montserrat"/>
              <a:ea typeface="Montserrat"/>
              <a:cs typeface="Montserrat"/>
              <a:sym typeface="Montserrat"/>
            </a:endParaRPr>
          </a:p>
        </p:txBody>
      </p:sp>
      <p:sp>
        <p:nvSpPr>
          <p:cNvPr id="687" name="Google Shape;687;g23ecc752968_0_39"/>
          <p:cNvSpPr txBox="1"/>
          <p:nvPr/>
        </p:nvSpPr>
        <p:spPr>
          <a:xfrm>
            <a:off x="1405383" y="5372125"/>
            <a:ext cx="8104800" cy="15069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Pada bloxpot </a:t>
            </a:r>
            <a:r>
              <a:rPr i="1" lang="en-US" sz="1900">
                <a:solidFill>
                  <a:schemeClr val="dk1"/>
                </a:solidFill>
                <a:latin typeface="Montserrat"/>
                <a:ea typeface="Montserrat"/>
                <a:cs typeface="Montserrat"/>
                <a:sym typeface="Montserrat"/>
              </a:rPr>
              <a:t>balance, </a:t>
            </a:r>
            <a:r>
              <a:rPr lang="en-US" sz="1900">
                <a:solidFill>
                  <a:schemeClr val="dk1"/>
                </a:solidFill>
                <a:latin typeface="Montserrat"/>
                <a:ea typeface="Montserrat"/>
                <a:cs typeface="Montserrat"/>
                <a:sym typeface="Montserrat"/>
              </a:rPr>
              <a:t>dapat dilihat bahwa terdapat beberapa ouliers, hal ini disebabkan karena adanya </a:t>
            </a:r>
            <a:r>
              <a:rPr i="1" lang="en-US" sz="1900">
                <a:solidFill>
                  <a:schemeClr val="dk1"/>
                </a:solidFill>
                <a:latin typeface="Montserrat"/>
                <a:ea typeface="Montserrat"/>
                <a:cs typeface="Montserrat"/>
                <a:sym typeface="Montserrat"/>
              </a:rPr>
              <a:t>balance </a:t>
            </a:r>
            <a:r>
              <a:rPr lang="en-US" sz="1900">
                <a:solidFill>
                  <a:schemeClr val="dk1"/>
                </a:solidFill>
                <a:latin typeface="Montserrat"/>
                <a:ea typeface="Montserrat"/>
                <a:cs typeface="Montserrat"/>
                <a:sym typeface="Montserrat"/>
              </a:rPr>
              <a:t>negatif.</a:t>
            </a:r>
            <a:endParaRPr sz="1900">
              <a:solidFill>
                <a:schemeClr val="dk1"/>
              </a:solidFill>
              <a:latin typeface="Montserrat"/>
              <a:ea typeface="Montserrat"/>
              <a:cs typeface="Montserrat"/>
              <a:sym typeface="Montserrat"/>
            </a:endParaRPr>
          </a:p>
        </p:txBody>
      </p:sp>
      <p:sp>
        <p:nvSpPr>
          <p:cNvPr id="688" name="Google Shape;688;g23ecc752968_0_39"/>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Perbandingan Balance dengan Log Balance</a:t>
            </a:r>
            <a:endParaRPr b="1" i="1" sz="2700" u="none" cap="none" strike="noStrike">
              <a:solidFill>
                <a:schemeClr val="dk1"/>
              </a:solidFill>
              <a:latin typeface="Montserrat"/>
              <a:ea typeface="Montserrat"/>
              <a:cs typeface="Montserrat"/>
              <a:sym typeface="Montserrat"/>
            </a:endParaRPr>
          </a:p>
        </p:txBody>
      </p:sp>
      <p:pic>
        <p:nvPicPr>
          <p:cNvPr id="689" name="Google Shape;689;g23ecc752968_0_39"/>
          <p:cNvPicPr preferRelativeResize="0"/>
          <p:nvPr/>
        </p:nvPicPr>
        <p:blipFill>
          <a:blip r:embed="rId3">
            <a:alphaModFix/>
          </a:blip>
          <a:stretch>
            <a:fillRect/>
          </a:stretch>
        </p:blipFill>
        <p:spPr>
          <a:xfrm>
            <a:off x="865300" y="1856900"/>
            <a:ext cx="4457700" cy="3219450"/>
          </a:xfrm>
          <a:prstGeom prst="rect">
            <a:avLst/>
          </a:prstGeom>
          <a:noFill/>
          <a:ln>
            <a:noFill/>
          </a:ln>
        </p:spPr>
      </p:pic>
      <p:pic>
        <p:nvPicPr>
          <p:cNvPr id="690" name="Google Shape;690;g23ecc752968_0_39"/>
          <p:cNvPicPr preferRelativeResize="0"/>
          <p:nvPr/>
        </p:nvPicPr>
        <p:blipFill>
          <a:blip r:embed="rId4">
            <a:alphaModFix/>
          </a:blip>
          <a:stretch>
            <a:fillRect/>
          </a:stretch>
        </p:blipFill>
        <p:spPr>
          <a:xfrm>
            <a:off x="6717125" y="1947275"/>
            <a:ext cx="4248150" cy="3295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3ecc752968_0_5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96" name="Google Shape;696;g23ecc752968_0_59"/>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Transformation</a:t>
            </a:r>
            <a:endParaRPr sz="3300">
              <a:solidFill>
                <a:schemeClr val="lt1"/>
              </a:solidFill>
              <a:latin typeface="Montserrat"/>
              <a:ea typeface="Montserrat"/>
              <a:cs typeface="Montserrat"/>
              <a:sym typeface="Montserrat"/>
            </a:endParaRPr>
          </a:p>
        </p:txBody>
      </p:sp>
      <p:sp>
        <p:nvSpPr>
          <p:cNvPr id="697" name="Google Shape;697;g23ecc752968_0_59"/>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Normalization</a:t>
            </a:r>
            <a:endParaRPr b="1" i="1" sz="2700" u="none" cap="none" strike="noStrike">
              <a:solidFill>
                <a:schemeClr val="dk1"/>
              </a:solidFill>
              <a:latin typeface="Montserrat"/>
              <a:ea typeface="Montserrat"/>
              <a:cs typeface="Montserrat"/>
              <a:sym typeface="Montserrat"/>
            </a:endParaRPr>
          </a:p>
        </p:txBody>
      </p:sp>
      <p:pic>
        <p:nvPicPr>
          <p:cNvPr id="698" name="Google Shape;698;g23ecc752968_0_59"/>
          <p:cNvPicPr preferRelativeResize="0"/>
          <p:nvPr/>
        </p:nvPicPr>
        <p:blipFill>
          <a:blip r:embed="rId3">
            <a:alphaModFix/>
          </a:blip>
          <a:stretch>
            <a:fillRect/>
          </a:stretch>
        </p:blipFill>
        <p:spPr>
          <a:xfrm>
            <a:off x="737950" y="1697625"/>
            <a:ext cx="8772225" cy="1932863"/>
          </a:xfrm>
          <a:prstGeom prst="rect">
            <a:avLst/>
          </a:prstGeom>
          <a:noFill/>
          <a:ln>
            <a:noFill/>
          </a:ln>
        </p:spPr>
      </p:pic>
      <p:pic>
        <p:nvPicPr>
          <p:cNvPr id="699" name="Google Shape;699;g23ecc752968_0_59"/>
          <p:cNvPicPr preferRelativeResize="0"/>
          <p:nvPr/>
        </p:nvPicPr>
        <p:blipFill>
          <a:blip r:embed="rId4">
            <a:alphaModFix/>
          </a:blip>
          <a:stretch>
            <a:fillRect/>
          </a:stretch>
        </p:blipFill>
        <p:spPr>
          <a:xfrm>
            <a:off x="737950" y="3766988"/>
            <a:ext cx="4067175" cy="276225"/>
          </a:xfrm>
          <a:prstGeom prst="rect">
            <a:avLst/>
          </a:prstGeom>
          <a:noFill/>
          <a:ln>
            <a:noFill/>
          </a:ln>
        </p:spPr>
      </p:pic>
      <p:pic>
        <p:nvPicPr>
          <p:cNvPr id="700" name="Google Shape;700;g23ecc752968_0_59"/>
          <p:cNvPicPr preferRelativeResize="0"/>
          <p:nvPr/>
        </p:nvPicPr>
        <p:blipFill>
          <a:blip r:embed="rId5">
            <a:alphaModFix/>
          </a:blip>
          <a:stretch>
            <a:fillRect/>
          </a:stretch>
        </p:blipFill>
        <p:spPr>
          <a:xfrm>
            <a:off x="737950" y="4286302"/>
            <a:ext cx="3409825" cy="2469925"/>
          </a:xfrm>
          <a:prstGeom prst="rect">
            <a:avLst/>
          </a:prstGeom>
          <a:noFill/>
          <a:ln>
            <a:noFill/>
          </a:ln>
        </p:spPr>
      </p:pic>
      <p:sp>
        <p:nvSpPr>
          <p:cNvPr id="701" name="Google Shape;701;g23ecc752968_0_59"/>
          <p:cNvSpPr txBox="1"/>
          <p:nvPr/>
        </p:nvSpPr>
        <p:spPr>
          <a:xfrm>
            <a:off x="5263300" y="4978475"/>
            <a:ext cx="6651600" cy="9384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feature </a:t>
            </a:r>
            <a:r>
              <a:rPr i="1" lang="en-US" sz="1900">
                <a:solidFill>
                  <a:schemeClr val="dk1"/>
                </a:solidFill>
                <a:latin typeface="Montserrat"/>
                <a:ea typeface="Montserrat"/>
                <a:cs typeface="Montserrat"/>
                <a:sym typeface="Montserrat"/>
              </a:rPr>
              <a:t>campaign </a:t>
            </a:r>
            <a:r>
              <a:rPr lang="en-US" sz="1900">
                <a:solidFill>
                  <a:schemeClr val="dk1"/>
                </a:solidFill>
                <a:latin typeface="Montserrat"/>
                <a:ea typeface="Montserrat"/>
                <a:cs typeface="Montserrat"/>
                <a:sym typeface="Montserrat"/>
              </a:rPr>
              <a:t>ditransformasi menggunakan </a:t>
            </a:r>
            <a:r>
              <a:rPr b="1" lang="en-US" sz="1900">
                <a:solidFill>
                  <a:schemeClr val="dk1"/>
                </a:solidFill>
                <a:latin typeface="Montserrat"/>
                <a:ea typeface="Montserrat"/>
                <a:cs typeface="Montserrat"/>
                <a:sym typeface="Montserrat"/>
              </a:rPr>
              <a:t>normalization</a:t>
            </a:r>
            <a:r>
              <a:rPr lang="en-US" sz="1900">
                <a:solidFill>
                  <a:schemeClr val="dk1"/>
                </a:solidFill>
                <a:latin typeface="Montserrat"/>
                <a:ea typeface="Montserrat"/>
                <a:cs typeface="Montserrat"/>
                <a:sym typeface="Montserrat"/>
              </a:rPr>
              <a:t> dan </a:t>
            </a:r>
            <a:r>
              <a:rPr b="1" lang="en-US" sz="1900">
                <a:solidFill>
                  <a:schemeClr val="dk1"/>
                </a:solidFill>
                <a:latin typeface="Montserrat"/>
                <a:ea typeface="Montserrat"/>
                <a:cs typeface="Montserrat"/>
                <a:sym typeface="Montserrat"/>
              </a:rPr>
              <a:t>standarization</a:t>
            </a:r>
            <a:r>
              <a:rPr lang="en-US"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23ecc752968_0_82"/>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Feature Encoding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23ecc752968_0_7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12" name="Google Shape;712;g23ecc752968_0_72"/>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Encoding</a:t>
            </a:r>
            <a:endParaRPr sz="3300">
              <a:solidFill>
                <a:schemeClr val="lt1"/>
              </a:solidFill>
              <a:latin typeface="Montserrat"/>
              <a:ea typeface="Montserrat"/>
              <a:cs typeface="Montserrat"/>
              <a:sym typeface="Montserrat"/>
            </a:endParaRPr>
          </a:p>
        </p:txBody>
      </p:sp>
      <p:sp>
        <p:nvSpPr>
          <p:cNvPr id="713" name="Google Shape;713;g23ecc752968_0_72"/>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Membuat Dummy Variabel untuk Data Kategorikal</a:t>
            </a:r>
            <a:endParaRPr b="1" i="1" sz="2700" u="none" cap="none" strike="noStrike">
              <a:solidFill>
                <a:schemeClr val="dk1"/>
              </a:solidFill>
              <a:latin typeface="Montserrat"/>
              <a:ea typeface="Montserrat"/>
              <a:cs typeface="Montserrat"/>
              <a:sym typeface="Montserrat"/>
            </a:endParaRPr>
          </a:p>
        </p:txBody>
      </p:sp>
      <p:sp>
        <p:nvSpPr>
          <p:cNvPr id="714" name="Google Shape;714;g23ecc752968_0_72"/>
          <p:cNvSpPr txBox="1"/>
          <p:nvPr/>
        </p:nvSpPr>
        <p:spPr>
          <a:xfrm>
            <a:off x="694350" y="194632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Data kategorikal perlu diolah agar dapat terbaca dalam model machine learning. Oleh sebab itu, dilakukan proses pengkodean variabel:</a:t>
            </a:r>
            <a:endParaRPr sz="19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a:p>
            <a:pPr indent="-349250" lvl="0" marL="457200" marR="0" rtl="0" algn="l">
              <a:lnSpc>
                <a:spcPct val="115000"/>
              </a:lnSpc>
              <a:spcBef>
                <a:spcPts val="0"/>
              </a:spcBef>
              <a:spcAft>
                <a:spcPts val="0"/>
              </a:spcAft>
              <a:buClr>
                <a:schemeClr val="dk1"/>
              </a:buClr>
              <a:buSzPts val="1900"/>
              <a:buFont typeface="Montserrat"/>
              <a:buChar char="●"/>
            </a:pPr>
            <a:r>
              <a:rPr lang="en-US" sz="1900">
                <a:solidFill>
                  <a:schemeClr val="dk1"/>
                </a:solidFill>
                <a:latin typeface="Montserrat"/>
                <a:ea typeface="Montserrat"/>
                <a:cs typeface="Montserrat"/>
                <a:sym typeface="Montserrat"/>
              </a:rPr>
              <a:t>Dilakukan pengkodean biner: job, marital, contact, poutcome, default, loan, housing</a:t>
            </a:r>
            <a:endParaRPr sz="1900">
              <a:solidFill>
                <a:schemeClr val="dk1"/>
              </a:solidFill>
              <a:latin typeface="Montserrat"/>
              <a:ea typeface="Montserrat"/>
              <a:cs typeface="Montserrat"/>
              <a:sym typeface="Montserrat"/>
            </a:endParaRPr>
          </a:p>
          <a:p>
            <a:pPr indent="-349250" lvl="0" marL="457200" marR="0" rtl="0" algn="l">
              <a:lnSpc>
                <a:spcPct val="115000"/>
              </a:lnSpc>
              <a:spcBef>
                <a:spcPts val="0"/>
              </a:spcBef>
              <a:spcAft>
                <a:spcPts val="0"/>
              </a:spcAft>
              <a:buClr>
                <a:schemeClr val="dk1"/>
              </a:buClr>
              <a:buSzPts val="1900"/>
              <a:buFont typeface="Montserrat"/>
              <a:buChar char="●"/>
            </a:pPr>
            <a:r>
              <a:rPr lang="en-US" sz="1900">
                <a:solidFill>
                  <a:schemeClr val="dk1"/>
                </a:solidFill>
                <a:latin typeface="Montserrat"/>
                <a:ea typeface="Montserrat"/>
                <a:cs typeface="Montserrat"/>
                <a:sym typeface="Montserrat"/>
              </a:rPr>
              <a:t>Dilakukan pemetaan pada data ordinal: education, month</a:t>
            </a:r>
            <a:endParaRPr sz="19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3ecc752968_0_92"/>
          <p:cNvSpPr/>
          <p:nvPr/>
        </p:nvSpPr>
        <p:spPr>
          <a:xfrm>
            <a:off x="7630725" y="5037425"/>
            <a:ext cx="4262400" cy="1500600"/>
          </a:xfrm>
          <a:prstGeom prst="rect">
            <a:avLst/>
          </a:prstGeom>
          <a:solidFill>
            <a:srgbClr val="449D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23ecc752968_0_92"/>
          <p:cNvSpPr txBox="1"/>
          <p:nvPr/>
        </p:nvSpPr>
        <p:spPr>
          <a:xfrm>
            <a:off x="7648187" y="5037425"/>
            <a:ext cx="45240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lt1"/>
                </a:solidFill>
                <a:latin typeface="Montserrat"/>
                <a:ea typeface="Montserrat"/>
                <a:cs typeface="Montserrat"/>
                <a:sym typeface="Montserrat"/>
              </a:rPr>
              <a:t>Encoding pada feature </a:t>
            </a:r>
            <a:r>
              <a:rPr b="1" lang="en-US" sz="1500">
                <a:solidFill>
                  <a:schemeClr val="lt1"/>
                </a:solidFill>
                <a:latin typeface="Montserrat"/>
                <a:ea typeface="Montserrat"/>
                <a:cs typeface="Montserrat"/>
                <a:sym typeface="Montserrat"/>
              </a:rPr>
              <a:t>poutcome</a:t>
            </a:r>
            <a:endParaRPr b="1" sz="1500">
              <a:solidFill>
                <a:schemeClr val="lt1"/>
              </a:solidFill>
              <a:latin typeface="Montserrat"/>
              <a:ea typeface="Montserrat"/>
              <a:cs typeface="Montserrat"/>
              <a:sym typeface="Montserrat"/>
            </a:endParaRPr>
          </a:p>
        </p:txBody>
      </p:sp>
      <p:sp>
        <p:nvSpPr>
          <p:cNvPr id="721" name="Google Shape;721;g23ecc752968_0_92"/>
          <p:cNvSpPr/>
          <p:nvPr/>
        </p:nvSpPr>
        <p:spPr>
          <a:xfrm>
            <a:off x="4193325" y="5037800"/>
            <a:ext cx="3215100" cy="1500600"/>
          </a:xfrm>
          <a:prstGeom prst="rect">
            <a:avLst/>
          </a:prstGeom>
          <a:solidFill>
            <a:srgbClr val="449D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23ecc752968_0_92"/>
          <p:cNvSpPr txBox="1"/>
          <p:nvPr/>
        </p:nvSpPr>
        <p:spPr>
          <a:xfrm>
            <a:off x="4159900" y="5037425"/>
            <a:ext cx="32622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lt1"/>
                </a:solidFill>
                <a:latin typeface="Montserrat"/>
                <a:ea typeface="Montserrat"/>
                <a:cs typeface="Montserrat"/>
                <a:sym typeface="Montserrat"/>
              </a:rPr>
              <a:t>Encoding pada feature </a:t>
            </a:r>
            <a:r>
              <a:rPr b="1" lang="en-US" sz="1500">
                <a:solidFill>
                  <a:schemeClr val="lt1"/>
                </a:solidFill>
                <a:latin typeface="Montserrat"/>
                <a:ea typeface="Montserrat"/>
                <a:cs typeface="Montserrat"/>
                <a:sym typeface="Montserrat"/>
              </a:rPr>
              <a:t>contact</a:t>
            </a:r>
            <a:endParaRPr b="1" sz="1500">
              <a:solidFill>
                <a:schemeClr val="lt1"/>
              </a:solidFill>
              <a:latin typeface="Montserrat"/>
              <a:ea typeface="Montserrat"/>
              <a:cs typeface="Montserrat"/>
              <a:sym typeface="Montserrat"/>
            </a:endParaRPr>
          </a:p>
        </p:txBody>
      </p:sp>
      <p:sp>
        <p:nvSpPr>
          <p:cNvPr id="723" name="Google Shape;723;g23ecc752968_0_92"/>
          <p:cNvSpPr/>
          <p:nvPr/>
        </p:nvSpPr>
        <p:spPr>
          <a:xfrm>
            <a:off x="736175" y="5060275"/>
            <a:ext cx="3215100" cy="1500600"/>
          </a:xfrm>
          <a:prstGeom prst="rect">
            <a:avLst/>
          </a:prstGeom>
          <a:solidFill>
            <a:srgbClr val="449D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23ecc752968_0_92"/>
          <p:cNvSpPr/>
          <p:nvPr/>
        </p:nvSpPr>
        <p:spPr>
          <a:xfrm>
            <a:off x="1516500" y="3182625"/>
            <a:ext cx="9455700" cy="1699500"/>
          </a:xfrm>
          <a:prstGeom prst="rect">
            <a:avLst/>
          </a:prstGeom>
          <a:solidFill>
            <a:srgbClr val="449D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23ecc752968_0_9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26" name="Google Shape;726;g23ecc752968_0_92"/>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Encoding</a:t>
            </a:r>
            <a:endParaRPr sz="3300">
              <a:solidFill>
                <a:schemeClr val="lt1"/>
              </a:solidFill>
              <a:latin typeface="Montserrat"/>
              <a:ea typeface="Montserrat"/>
              <a:cs typeface="Montserrat"/>
              <a:sym typeface="Montserrat"/>
            </a:endParaRPr>
          </a:p>
        </p:txBody>
      </p:sp>
      <p:sp>
        <p:nvSpPr>
          <p:cNvPr id="727" name="Google Shape;727;g23ecc752968_0_92"/>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Encoding Categorical (One-hot Encoding)</a:t>
            </a:r>
            <a:endParaRPr b="1" i="1" sz="2700" u="none" cap="none" strike="noStrike">
              <a:solidFill>
                <a:schemeClr val="dk1"/>
              </a:solidFill>
              <a:latin typeface="Montserrat"/>
              <a:ea typeface="Montserrat"/>
              <a:cs typeface="Montserrat"/>
              <a:sym typeface="Montserrat"/>
            </a:endParaRPr>
          </a:p>
        </p:txBody>
      </p:sp>
      <p:pic>
        <p:nvPicPr>
          <p:cNvPr id="728" name="Google Shape;728;g23ecc752968_0_92"/>
          <p:cNvPicPr preferRelativeResize="0"/>
          <p:nvPr/>
        </p:nvPicPr>
        <p:blipFill>
          <a:blip r:embed="rId3">
            <a:alphaModFix/>
          </a:blip>
          <a:stretch>
            <a:fillRect/>
          </a:stretch>
        </p:blipFill>
        <p:spPr>
          <a:xfrm>
            <a:off x="583775" y="1773825"/>
            <a:ext cx="5944265" cy="1036500"/>
          </a:xfrm>
          <a:prstGeom prst="rect">
            <a:avLst/>
          </a:prstGeom>
          <a:noFill/>
          <a:ln>
            <a:noFill/>
          </a:ln>
        </p:spPr>
      </p:pic>
      <p:pic>
        <p:nvPicPr>
          <p:cNvPr id="729" name="Google Shape;729;g23ecc752968_0_92"/>
          <p:cNvPicPr preferRelativeResize="0"/>
          <p:nvPr/>
        </p:nvPicPr>
        <p:blipFill>
          <a:blip r:embed="rId4">
            <a:alphaModFix/>
          </a:blip>
          <a:stretch>
            <a:fillRect/>
          </a:stretch>
        </p:blipFill>
        <p:spPr>
          <a:xfrm>
            <a:off x="809900" y="5431425"/>
            <a:ext cx="3089052" cy="1019175"/>
          </a:xfrm>
          <a:prstGeom prst="rect">
            <a:avLst/>
          </a:prstGeom>
          <a:noFill/>
          <a:ln>
            <a:noFill/>
          </a:ln>
        </p:spPr>
      </p:pic>
      <p:pic>
        <p:nvPicPr>
          <p:cNvPr id="730" name="Google Shape;730;g23ecc752968_0_92"/>
          <p:cNvPicPr preferRelativeResize="0"/>
          <p:nvPr/>
        </p:nvPicPr>
        <p:blipFill>
          <a:blip r:embed="rId5">
            <a:alphaModFix/>
          </a:blip>
          <a:stretch>
            <a:fillRect/>
          </a:stretch>
        </p:blipFill>
        <p:spPr>
          <a:xfrm>
            <a:off x="4246475" y="5446050"/>
            <a:ext cx="3089050" cy="1013132"/>
          </a:xfrm>
          <a:prstGeom prst="rect">
            <a:avLst/>
          </a:prstGeom>
          <a:noFill/>
          <a:ln>
            <a:noFill/>
          </a:ln>
        </p:spPr>
      </p:pic>
      <p:pic>
        <p:nvPicPr>
          <p:cNvPr id="731" name="Google Shape;731;g23ecc752968_0_92"/>
          <p:cNvPicPr preferRelativeResize="0"/>
          <p:nvPr/>
        </p:nvPicPr>
        <p:blipFill>
          <a:blip r:embed="rId6">
            <a:alphaModFix/>
          </a:blip>
          <a:stretch>
            <a:fillRect/>
          </a:stretch>
        </p:blipFill>
        <p:spPr>
          <a:xfrm>
            <a:off x="7699775" y="5422757"/>
            <a:ext cx="4094625" cy="1036500"/>
          </a:xfrm>
          <a:prstGeom prst="rect">
            <a:avLst/>
          </a:prstGeom>
          <a:noFill/>
          <a:ln>
            <a:noFill/>
          </a:ln>
        </p:spPr>
      </p:pic>
      <p:sp>
        <p:nvSpPr>
          <p:cNvPr id="732" name="Google Shape;732;g23ecc752968_0_92"/>
          <p:cNvSpPr txBox="1"/>
          <p:nvPr/>
        </p:nvSpPr>
        <p:spPr>
          <a:xfrm>
            <a:off x="4788200" y="3231475"/>
            <a:ext cx="29394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lt1"/>
                </a:solidFill>
                <a:latin typeface="Montserrat"/>
                <a:ea typeface="Montserrat"/>
                <a:cs typeface="Montserrat"/>
                <a:sym typeface="Montserrat"/>
              </a:rPr>
              <a:t>Encoding pada feature </a:t>
            </a:r>
            <a:r>
              <a:rPr b="1" lang="en-US" sz="1500">
                <a:solidFill>
                  <a:schemeClr val="lt1"/>
                </a:solidFill>
                <a:latin typeface="Montserrat"/>
                <a:ea typeface="Montserrat"/>
                <a:cs typeface="Montserrat"/>
                <a:sym typeface="Montserrat"/>
              </a:rPr>
              <a:t>job</a:t>
            </a:r>
            <a:endParaRPr b="1" sz="1500">
              <a:solidFill>
                <a:schemeClr val="lt1"/>
              </a:solidFill>
              <a:latin typeface="Montserrat"/>
              <a:ea typeface="Montserrat"/>
              <a:cs typeface="Montserrat"/>
              <a:sym typeface="Montserrat"/>
            </a:endParaRPr>
          </a:p>
        </p:txBody>
      </p:sp>
      <p:pic>
        <p:nvPicPr>
          <p:cNvPr id="733" name="Google Shape;733;g23ecc752968_0_92"/>
          <p:cNvPicPr preferRelativeResize="0"/>
          <p:nvPr/>
        </p:nvPicPr>
        <p:blipFill>
          <a:blip r:embed="rId7">
            <a:alphaModFix/>
          </a:blip>
          <a:stretch>
            <a:fillRect/>
          </a:stretch>
        </p:blipFill>
        <p:spPr>
          <a:xfrm>
            <a:off x="1687675" y="3678813"/>
            <a:ext cx="9124950" cy="1019175"/>
          </a:xfrm>
          <a:prstGeom prst="rect">
            <a:avLst/>
          </a:prstGeom>
          <a:noFill/>
          <a:ln>
            <a:noFill/>
          </a:ln>
        </p:spPr>
      </p:pic>
      <p:sp>
        <p:nvSpPr>
          <p:cNvPr id="734" name="Google Shape;734;g23ecc752968_0_92"/>
          <p:cNvSpPr txBox="1"/>
          <p:nvPr/>
        </p:nvSpPr>
        <p:spPr>
          <a:xfrm>
            <a:off x="736175" y="5060275"/>
            <a:ext cx="32151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lt1"/>
                </a:solidFill>
                <a:latin typeface="Montserrat"/>
                <a:ea typeface="Montserrat"/>
                <a:cs typeface="Montserrat"/>
                <a:sym typeface="Montserrat"/>
              </a:rPr>
              <a:t>Encoding pada feature </a:t>
            </a:r>
            <a:r>
              <a:rPr b="1" lang="en-US" sz="1500">
                <a:solidFill>
                  <a:schemeClr val="lt1"/>
                </a:solidFill>
                <a:latin typeface="Montserrat"/>
                <a:ea typeface="Montserrat"/>
                <a:cs typeface="Montserrat"/>
                <a:sym typeface="Montserrat"/>
              </a:rPr>
              <a:t>marital</a:t>
            </a:r>
            <a:endParaRPr b="1" sz="1500">
              <a:solidFill>
                <a:schemeClr val="lt1"/>
              </a:solidFill>
              <a:latin typeface="Montserrat"/>
              <a:ea typeface="Montserrat"/>
              <a:cs typeface="Montserrat"/>
              <a:sym typeface="Montserrat"/>
            </a:endParaRPr>
          </a:p>
        </p:txBody>
      </p:sp>
      <p:sp>
        <p:nvSpPr>
          <p:cNvPr id="735" name="Google Shape;735;g23ecc752968_0_92"/>
          <p:cNvSpPr txBox="1"/>
          <p:nvPr/>
        </p:nvSpPr>
        <p:spPr>
          <a:xfrm>
            <a:off x="6706525" y="1639900"/>
            <a:ext cx="5419200" cy="1699500"/>
          </a:xfrm>
          <a:prstGeom prst="rect">
            <a:avLst/>
          </a:prstGeom>
          <a:noFill/>
          <a:ln>
            <a:noFill/>
          </a:ln>
        </p:spPr>
        <p:txBody>
          <a:bodyPr anchorCtr="0" anchor="t" bIns="121900" lIns="121900" spcFirstLastPara="1" rIns="121900" wrap="square" tIns="121900">
            <a:normAutofit/>
          </a:bodyPr>
          <a:lstStyle/>
          <a:p>
            <a:pPr indent="0" lvl="0" marL="0" rtl="0" algn="l">
              <a:lnSpc>
                <a:spcPct val="95000"/>
              </a:lnSpc>
              <a:spcBef>
                <a:spcPts val="0"/>
              </a:spcBef>
              <a:spcAft>
                <a:spcPts val="0"/>
              </a:spcAft>
              <a:buClr>
                <a:schemeClr val="dk1"/>
              </a:buClr>
              <a:buSzPts val="852"/>
              <a:buFont typeface="Arial"/>
              <a:buNone/>
            </a:pPr>
            <a:r>
              <a:rPr lang="en-US" sz="1350">
                <a:solidFill>
                  <a:schemeClr val="dk1"/>
                </a:solidFill>
                <a:latin typeface="Montserrat"/>
                <a:ea typeface="Montserrat"/>
                <a:cs typeface="Montserrat"/>
                <a:sym typeface="Montserrat"/>
              </a:rPr>
              <a:t>Pada one-hot encoding, data pada beberapa feature diproses untuk mengubah variabel kategori menjadi beberapa kolom baru sehingga memiliki nilai biner. Terdapat beberapa kolom baru dari beberapa fitur, dengan jumlah kolom baru sebagai berikut job: 12, marital: 3, contact: 3, poutcome: 4.</a:t>
            </a:r>
            <a:endParaRPr sz="1117">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g25d3724e0ef_2_1226"/>
          <p:cNvSpPr/>
          <p:nvPr/>
        </p:nvSpPr>
        <p:spPr>
          <a:xfrm>
            <a:off x="0" y="-1500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18" name="Google Shape;218;g25d3724e0ef_2_1226"/>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Goal yang ingin dicapai</a:t>
            </a:r>
            <a:endParaRPr sz="3600">
              <a:solidFill>
                <a:schemeClr val="lt1"/>
              </a:solidFill>
              <a:latin typeface="Arial"/>
              <a:ea typeface="Arial"/>
              <a:cs typeface="Arial"/>
              <a:sym typeface="Arial"/>
            </a:endParaRPr>
          </a:p>
        </p:txBody>
      </p:sp>
      <p:pic>
        <p:nvPicPr>
          <p:cNvPr id="219" name="Google Shape;219;g25d3724e0ef_2_1226"/>
          <p:cNvPicPr preferRelativeResize="0"/>
          <p:nvPr>
            <p:ph idx="1" type="body"/>
          </p:nvPr>
        </p:nvPicPr>
        <p:blipFill rotWithShape="1">
          <a:blip r:embed="rId3">
            <a:alphaModFix/>
          </a:blip>
          <a:srcRect b="0" l="0" r="0" t="0"/>
          <a:stretch/>
        </p:blipFill>
        <p:spPr>
          <a:xfrm>
            <a:off x="241359" y="2293614"/>
            <a:ext cx="4335900" cy="4335900"/>
          </a:xfrm>
          <a:prstGeom prst="rect">
            <a:avLst/>
          </a:prstGeom>
          <a:noFill/>
          <a:ln>
            <a:noFill/>
          </a:ln>
        </p:spPr>
      </p:pic>
      <p:sp>
        <p:nvSpPr>
          <p:cNvPr id="220" name="Google Shape;220;g25d3724e0ef_2_1226"/>
          <p:cNvSpPr txBox="1"/>
          <p:nvPr/>
        </p:nvSpPr>
        <p:spPr>
          <a:xfrm>
            <a:off x="1960880" y="1402395"/>
            <a:ext cx="9042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19FAB"/>
                </a:solidFill>
                <a:latin typeface="Dosis"/>
                <a:ea typeface="Dosis"/>
                <a:cs typeface="Dosis"/>
                <a:sym typeface="Dosis"/>
              </a:rPr>
              <a:t>Meningkatkan rasio keberhasilan pembukaan rekening deposito dari setiap nasabah yang di telepon </a:t>
            </a:r>
            <a:endParaRPr b="0" i="0" sz="2400" u="none" cap="none" strike="noStrike">
              <a:solidFill>
                <a:srgbClr val="019FAB"/>
              </a:solidFill>
              <a:latin typeface="Calibri"/>
              <a:ea typeface="Calibri"/>
              <a:cs typeface="Calibri"/>
              <a:sym typeface="Calibri"/>
            </a:endParaRPr>
          </a:p>
        </p:txBody>
      </p:sp>
      <p:sp>
        <p:nvSpPr>
          <p:cNvPr id="221" name="Google Shape;221;g25d3724e0ef_2_1226"/>
          <p:cNvSpPr txBox="1"/>
          <p:nvPr/>
        </p:nvSpPr>
        <p:spPr>
          <a:xfrm>
            <a:off x="4577239" y="2372997"/>
            <a:ext cx="7614900" cy="67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Specific : </a:t>
            </a:r>
            <a:r>
              <a:rPr b="0" i="0" lang="en-US" sz="1900" u="none" cap="none" strike="noStrike">
                <a:solidFill>
                  <a:srgbClr val="000000"/>
                </a:solidFill>
                <a:latin typeface="Dosis"/>
                <a:ea typeface="Dosis"/>
                <a:cs typeface="Dosis"/>
                <a:sym typeface="Dosis"/>
              </a:rPr>
              <a:t>Jumlah karyawan yang dimiliki adalah tetap, namun nasabah yang dihubungi yang akan diatur.</a:t>
            </a:r>
            <a:endParaRPr b="1" i="0" sz="1900" u="none" cap="none" strike="noStrike">
              <a:solidFill>
                <a:srgbClr val="000000"/>
              </a:solidFill>
              <a:latin typeface="Arial"/>
              <a:ea typeface="Arial"/>
              <a:cs typeface="Arial"/>
              <a:sym typeface="Arial"/>
            </a:endParaRPr>
          </a:p>
        </p:txBody>
      </p:sp>
      <p:sp>
        <p:nvSpPr>
          <p:cNvPr id="222" name="Google Shape;222;g25d3724e0ef_2_1226"/>
          <p:cNvSpPr txBox="1"/>
          <p:nvPr/>
        </p:nvSpPr>
        <p:spPr>
          <a:xfrm>
            <a:off x="4577239" y="3175322"/>
            <a:ext cx="7614900" cy="969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Measureable : </a:t>
            </a:r>
            <a:r>
              <a:rPr b="0" i="0" lang="en-US" sz="1900" u="none" cap="none" strike="noStrike">
                <a:solidFill>
                  <a:srgbClr val="000000"/>
                </a:solidFill>
                <a:latin typeface="Dosis"/>
                <a:ea typeface="Dosis"/>
                <a:cs typeface="Dosis"/>
                <a:sym typeface="Dosis"/>
              </a:rPr>
              <a:t>Conversion rate yang ada pada dataset adalah 5289 orang darii 45211 (persentase 11,69%). maka pada tahap ini ditetapkan target sebesar 30% sebagai capaian lanjutan dari penggunaan model machine learning</a:t>
            </a:r>
            <a:endParaRPr b="1" i="0" sz="1900" u="none" cap="none" strike="noStrike">
              <a:solidFill>
                <a:srgbClr val="000000"/>
              </a:solidFill>
              <a:latin typeface="Dosis"/>
              <a:ea typeface="Dosis"/>
              <a:cs typeface="Dosis"/>
              <a:sym typeface="Dosis"/>
            </a:endParaRPr>
          </a:p>
        </p:txBody>
      </p:sp>
      <p:sp>
        <p:nvSpPr>
          <p:cNvPr id="223" name="Google Shape;223;g25d3724e0ef_2_1226"/>
          <p:cNvSpPr txBox="1"/>
          <p:nvPr/>
        </p:nvSpPr>
        <p:spPr>
          <a:xfrm>
            <a:off x="4577239" y="4486982"/>
            <a:ext cx="7614900" cy="67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Attainable : </a:t>
            </a:r>
            <a:r>
              <a:rPr b="0" i="0" lang="en-US" sz="1900" u="none" cap="none" strike="noStrike">
                <a:solidFill>
                  <a:srgbClr val="000000"/>
                </a:solidFill>
                <a:latin typeface="Dosis"/>
                <a:ea typeface="Dosis"/>
                <a:cs typeface="Dosis"/>
                <a:sym typeface="Dosis"/>
              </a:rPr>
              <a:t>Capaian ditargetkan untuk dicapai dengan membuat model Machine Learning dalam waktu 1 bulan</a:t>
            </a:r>
            <a:endParaRPr b="1" i="0" sz="1900" u="none" cap="none" strike="noStrike">
              <a:solidFill>
                <a:srgbClr val="000000"/>
              </a:solidFill>
              <a:latin typeface="Dosis"/>
              <a:ea typeface="Dosis"/>
              <a:cs typeface="Dosis"/>
              <a:sym typeface="Dosis"/>
            </a:endParaRPr>
          </a:p>
        </p:txBody>
      </p:sp>
      <p:sp>
        <p:nvSpPr>
          <p:cNvPr id="224" name="Google Shape;224;g25d3724e0ef_2_1226"/>
          <p:cNvSpPr txBox="1"/>
          <p:nvPr/>
        </p:nvSpPr>
        <p:spPr>
          <a:xfrm>
            <a:off x="4577239" y="5209360"/>
            <a:ext cx="7472400" cy="67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Relevant : </a:t>
            </a:r>
            <a:r>
              <a:rPr b="0" i="0" lang="en-US" sz="1900" u="none" cap="none" strike="noStrike">
                <a:solidFill>
                  <a:srgbClr val="000000"/>
                </a:solidFill>
                <a:latin typeface="Dosis"/>
                <a:ea typeface="Dosis"/>
                <a:cs typeface="Dosis"/>
                <a:sym typeface="Dosis"/>
              </a:rPr>
              <a:t>Hasil dari prediksi machine learning, secara langsung berdampak pada kenaikan profit dari perusahaan.</a:t>
            </a:r>
            <a:endParaRPr b="1" i="0" sz="1900" u="none" cap="none" strike="noStrike">
              <a:solidFill>
                <a:srgbClr val="000000"/>
              </a:solidFill>
              <a:latin typeface="Dosis"/>
              <a:ea typeface="Dosis"/>
              <a:cs typeface="Dosis"/>
              <a:sym typeface="Dosis"/>
            </a:endParaRPr>
          </a:p>
        </p:txBody>
      </p:sp>
      <p:sp>
        <p:nvSpPr>
          <p:cNvPr id="225" name="Google Shape;225;g25d3724e0ef_2_1226"/>
          <p:cNvSpPr txBox="1"/>
          <p:nvPr/>
        </p:nvSpPr>
        <p:spPr>
          <a:xfrm>
            <a:off x="4577244" y="6007785"/>
            <a:ext cx="76149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Time based : </a:t>
            </a:r>
            <a:r>
              <a:rPr b="0" i="0" lang="en-US" sz="1900" u="none" cap="none" strike="noStrike">
                <a:solidFill>
                  <a:srgbClr val="000000"/>
                </a:solidFill>
                <a:latin typeface="Dosis"/>
                <a:ea typeface="Dosis"/>
                <a:cs typeface="Dosis"/>
                <a:sym typeface="Dosis"/>
              </a:rPr>
              <a:t>Pembuatan model machine learning dibatasi dalam waktu 1 bulan.</a:t>
            </a:r>
            <a:endParaRPr b="1" i="0" sz="1900" u="none" cap="none" strike="noStrike">
              <a:solidFill>
                <a:srgbClr val="000000"/>
              </a:solidFill>
              <a:latin typeface="Dosis"/>
              <a:ea typeface="Dosis"/>
              <a:cs typeface="Dosis"/>
              <a:sym typeface="Dosi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23ecc752968_3_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41" name="Google Shape;741;g23ecc752968_3_0"/>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Encoding</a:t>
            </a:r>
            <a:endParaRPr sz="3300">
              <a:solidFill>
                <a:schemeClr val="lt1"/>
              </a:solidFill>
              <a:latin typeface="Montserrat"/>
              <a:ea typeface="Montserrat"/>
              <a:cs typeface="Montserrat"/>
              <a:sym typeface="Montserrat"/>
            </a:endParaRPr>
          </a:p>
        </p:txBody>
      </p:sp>
      <p:sp>
        <p:nvSpPr>
          <p:cNvPr id="742" name="Google Shape;742;g23ecc752968_3_0"/>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Encoding Ordinal (Label Encoding)</a:t>
            </a:r>
            <a:endParaRPr b="1" i="1" sz="2700" u="none" cap="none" strike="noStrike">
              <a:solidFill>
                <a:schemeClr val="dk1"/>
              </a:solidFill>
              <a:latin typeface="Montserrat"/>
              <a:ea typeface="Montserrat"/>
              <a:cs typeface="Montserrat"/>
              <a:sym typeface="Montserrat"/>
            </a:endParaRPr>
          </a:p>
        </p:txBody>
      </p:sp>
      <p:sp>
        <p:nvSpPr>
          <p:cNvPr id="743" name="Google Shape;743;g23ecc752968_3_0"/>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pic>
        <p:nvPicPr>
          <p:cNvPr id="744" name="Google Shape;744;g23ecc752968_3_0"/>
          <p:cNvPicPr preferRelativeResize="0"/>
          <p:nvPr/>
        </p:nvPicPr>
        <p:blipFill>
          <a:blip r:embed="rId3">
            <a:alphaModFix/>
          </a:blip>
          <a:stretch>
            <a:fillRect/>
          </a:stretch>
        </p:blipFill>
        <p:spPr>
          <a:xfrm>
            <a:off x="2774725" y="2500050"/>
            <a:ext cx="6642525" cy="1503450"/>
          </a:xfrm>
          <a:prstGeom prst="rect">
            <a:avLst/>
          </a:prstGeom>
          <a:noFill/>
          <a:ln>
            <a:noFill/>
          </a:ln>
        </p:spPr>
      </p:pic>
      <p:sp>
        <p:nvSpPr>
          <p:cNvPr id="745" name="Google Shape;745;g23ecc752968_3_0"/>
          <p:cNvSpPr txBox="1"/>
          <p:nvPr/>
        </p:nvSpPr>
        <p:spPr>
          <a:xfrm>
            <a:off x="1588925" y="4440825"/>
            <a:ext cx="8606700" cy="1699500"/>
          </a:xfrm>
          <a:prstGeom prst="rect">
            <a:avLst/>
          </a:prstGeom>
          <a:noFill/>
          <a:ln>
            <a:noFill/>
          </a:ln>
        </p:spPr>
        <p:txBody>
          <a:bodyPr anchorCtr="0" anchor="t" bIns="121900" lIns="121900" spcFirstLastPara="1" rIns="121900" wrap="square" tIns="121900">
            <a:normAutofit/>
          </a:bodyPr>
          <a:lstStyle/>
          <a:p>
            <a:pPr indent="0" lvl="0" marL="0" rtl="0" algn="ctr">
              <a:lnSpc>
                <a:spcPct val="115000"/>
              </a:lnSpc>
              <a:spcBef>
                <a:spcPts val="0"/>
              </a:spcBef>
              <a:spcAft>
                <a:spcPts val="0"/>
              </a:spcAft>
              <a:buClr>
                <a:schemeClr val="dk1"/>
              </a:buClr>
              <a:buSzPts val="1100"/>
              <a:buFont typeface="Arial"/>
              <a:buNone/>
            </a:pPr>
            <a:r>
              <a:rPr lang="en-US" sz="2000">
                <a:solidFill>
                  <a:schemeClr val="dk1"/>
                </a:solidFill>
                <a:latin typeface="Montserrat"/>
                <a:ea typeface="Montserrat"/>
                <a:cs typeface="Montserrat"/>
                <a:sym typeface="Montserrat"/>
              </a:rPr>
              <a:t>Dilakukan encoding pada data yang menunjukan posisi yang berurutan (data ordinal) yaitu pada data education dan month.</a:t>
            </a:r>
            <a:endParaRPr sz="2300">
              <a:solidFill>
                <a:schemeClr val="dk1"/>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23ecc752968_3_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51" name="Google Shape;751;g23ecc752968_3_9"/>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Encoding</a:t>
            </a:r>
            <a:endParaRPr sz="3300">
              <a:solidFill>
                <a:schemeClr val="lt1"/>
              </a:solidFill>
              <a:latin typeface="Montserrat"/>
              <a:ea typeface="Montserrat"/>
              <a:cs typeface="Montserrat"/>
              <a:sym typeface="Montserrat"/>
            </a:endParaRPr>
          </a:p>
        </p:txBody>
      </p:sp>
      <p:sp>
        <p:nvSpPr>
          <p:cNvPr id="752" name="Google Shape;752;g23ecc752968_3_9"/>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Encoding Binary (Label Encoding)</a:t>
            </a:r>
            <a:endParaRPr b="1" i="1" sz="2700" u="none" cap="none" strike="noStrike">
              <a:solidFill>
                <a:schemeClr val="dk1"/>
              </a:solidFill>
              <a:latin typeface="Montserrat"/>
              <a:ea typeface="Montserrat"/>
              <a:cs typeface="Montserrat"/>
              <a:sym typeface="Montserrat"/>
            </a:endParaRPr>
          </a:p>
        </p:txBody>
      </p:sp>
      <p:sp>
        <p:nvSpPr>
          <p:cNvPr id="753" name="Google Shape;753;g23ecc752968_3_9"/>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pic>
        <p:nvPicPr>
          <p:cNvPr id="754" name="Google Shape;754;g23ecc752968_3_9"/>
          <p:cNvPicPr preferRelativeResize="0"/>
          <p:nvPr/>
        </p:nvPicPr>
        <p:blipFill>
          <a:blip r:embed="rId3">
            <a:alphaModFix/>
          </a:blip>
          <a:stretch>
            <a:fillRect/>
          </a:stretch>
        </p:blipFill>
        <p:spPr>
          <a:xfrm>
            <a:off x="736175" y="1697625"/>
            <a:ext cx="6433675" cy="3872550"/>
          </a:xfrm>
          <a:prstGeom prst="rect">
            <a:avLst/>
          </a:prstGeom>
          <a:noFill/>
          <a:ln>
            <a:noFill/>
          </a:ln>
        </p:spPr>
      </p:pic>
      <p:pic>
        <p:nvPicPr>
          <p:cNvPr id="755" name="Google Shape;755;g23ecc752968_3_9"/>
          <p:cNvPicPr preferRelativeResize="0"/>
          <p:nvPr/>
        </p:nvPicPr>
        <p:blipFill rotWithShape="1">
          <a:blip r:embed="rId4">
            <a:alphaModFix/>
          </a:blip>
          <a:srcRect b="0" l="0" r="70308" t="0"/>
          <a:stretch/>
        </p:blipFill>
        <p:spPr>
          <a:xfrm>
            <a:off x="9196600" y="1368900"/>
            <a:ext cx="724925" cy="1837725"/>
          </a:xfrm>
          <a:prstGeom prst="rect">
            <a:avLst/>
          </a:prstGeom>
          <a:noFill/>
          <a:ln>
            <a:noFill/>
          </a:ln>
        </p:spPr>
      </p:pic>
      <p:pic>
        <p:nvPicPr>
          <p:cNvPr id="756" name="Google Shape;756;g23ecc752968_3_9"/>
          <p:cNvPicPr preferRelativeResize="0"/>
          <p:nvPr/>
        </p:nvPicPr>
        <p:blipFill rotWithShape="1">
          <a:blip r:embed="rId5">
            <a:alphaModFix/>
          </a:blip>
          <a:srcRect b="0" l="0" r="71319" t="0"/>
          <a:stretch/>
        </p:blipFill>
        <p:spPr>
          <a:xfrm>
            <a:off x="9387475" y="4170350"/>
            <a:ext cx="724925" cy="1976375"/>
          </a:xfrm>
          <a:prstGeom prst="rect">
            <a:avLst/>
          </a:prstGeom>
          <a:noFill/>
          <a:ln>
            <a:noFill/>
          </a:ln>
        </p:spPr>
      </p:pic>
      <p:sp>
        <p:nvSpPr>
          <p:cNvPr id="757" name="Google Shape;757;g23ecc752968_3_9"/>
          <p:cNvSpPr/>
          <p:nvPr/>
        </p:nvSpPr>
        <p:spPr>
          <a:xfrm rot="5400000">
            <a:off x="9899325" y="3404238"/>
            <a:ext cx="612900" cy="5685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g23ecc752968_3_9"/>
          <p:cNvPicPr preferRelativeResize="0"/>
          <p:nvPr/>
        </p:nvPicPr>
        <p:blipFill rotWithShape="1">
          <a:blip r:embed="rId4">
            <a:alphaModFix/>
          </a:blip>
          <a:srcRect b="0" l="52061" r="0" t="0"/>
          <a:stretch/>
        </p:blipFill>
        <p:spPr>
          <a:xfrm>
            <a:off x="9845324" y="1368925"/>
            <a:ext cx="1170425" cy="1837725"/>
          </a:xfrm>
          <a:prstGeom prst="rect">
            <a:avLst/>
          </a:prstGeom>
          <a:noFill/>
          <a:ln>
            <a:noFill/>
          </a:ln>
        </p:spPr>
      </p:pic>
      <p:pic>
        <p:nvPicPr>
          <p:cNvPr id="759" name="Google Shape;759;g23ecc752968_3_9"/>
          <p:cNvPicPr preferRelativeResize="0"/>
          <p:nvPr/>
        </p:nvPicPr>
        <p:blipFill rotWithShape="1">
          <a:blip r:embed="rId5">
            <a:alphaModFix/>
          </a:blip>
          <a:srcRect b="0" l="53695" r="0" t="0"/>
          <a:stretch/>
        </p:blipFill>
        <p:spPr>
          <a:xfrm>
            <a:off x="10066062" y="4170350"/>
            <a:ext cx="1170425" cy="1976375"/>
          </a:xfrm>
          <a:prstGeom prst="rect">
            <a:avLst/>
          </a:prstGeom>
          <a:noFill/>
          <a:ln>
            <a:noFill/>
          </a:ln>
        </p:spPr>
      </p:pic>
      <p:sp>
        <p:nvSpPr>
          <p:cNvPr id="760" name="Google Shape;760;g23ecc752968_3_9"/>
          <p:cNvSpPr txBox="1"/>
          <p:nvPr/>
        </p:nvSpPr>
        <p:spPr>
          <a:xfrm>
            <a:off x="666600" y="5652896"/>
            <a:ext cx="8606700" cy="1205100"/>
          </a:xfrm>
          <a:prstGeom prst="rect">
            <a:avLst/>
          </a:prstGeom>
          <a:noFill/>
          <a:ln>
            <a:noFill/>
          </a:ln>
        </p:spPr>
        <p:txBody>
          <a:bodyPr anchorCtr="0" anchor="t" bIns="121900" lIns="121900" spcFirstLastPara="1" rIns="121900" wrap="square" tIns="121900">
            <a:normAutofit fontScale="77500"/>
          </a:bodyPr>
          <a:lstStyle/>
          <a:p>
            <a:pPr indent="0" lvl="0" marL="0" marR="0" rtl="0" algn="l">
              <a:lnSpc>
                <a:spcPct val="115000"/>
              </a:lnSpc>
              <a:spcBef>
                <a:spcPts val="0"/>
              </a:spcBef>
              <a:spcAft>
                <a:spcPts val="0"/>
              </a:spcAft>
              <a:buClr>
                <a:schemeClr val="dk1"/>
              </a:buClr>
              <a:buSzPct val="55000"/>
              <a:buFont typeface="Arial"/>
              <a:buNone/>
            </a:pPr>
            <a:r>
              <a:rPr lang="en-US" sz="2000">
                <a:solidFill>
                  <a:schemeClr val="dk1"/>
                </a:solidFill>
                <a:latin typeface="Montserrat"/>
                <a:ea typeface="Montserrat"/>
                <a:cs typeface="Montserrat"/>
                <a:sym typeface="Montserrat"/>
              </a:rPr>
              <a:t>Terdapat 3 fitur yang perlu dilakukan encoding binary yaitu fitur default, loan, dan housing. Encoding binary dilakukan agar model machine learning dapat lebih baik dalam menangani data yang telah diencode menjadi bentuk biner.</a:t>
            </a:r>
            <a:endParaRPr sz="2000">
              <a:solidFill>
                <a:schemeClr val="dk1"/>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23ed42dd612_0_64"/>
          <p:cNvSpPr txBox="1"/>
          <p:nvPr>
            <p:ph type="title"/>
          </p:nvPr>
        </p:nvSpPr>
        <p:spPr>
          <a:xfrm>
            <a:off x="933600" y="2724275"/>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Feature Engineering</a:t>
            </a:r>
            <a:endParaRPr/>
          </a:p>
        </p:txBody>
      </p:sp>
      <p:sp>
        <p:nvSpPr>
          <p:cNvPr id="766" name="Google Shape;766;g23ed42dd612_0_64"/>
          <p:cNvSpPr txBox="1"/>
          <p:nvPr/>
        </p:nvSpPr>
        <p:spPr>
          <a:xfrm>
            <a:off x="1170450" y="4676700"/>
            <a:ext cx="9851100" cy="11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2300">
                <a:latin typeface="Dosis"/>
                <a:ea typeface="Dosis"/>
                <a:cs typeface="Dosis"/>
                <a:sym typeface="Dosis"/>
              </a:rPr>
              <a:t>Feature Tambahan - Feature Selection - Feature Extraction</a:t>
            </a:r>
            <a:endParaRPr sz="2300">
              <a:latin typeface="Dosis"/>
              <a:ea typeface="Dosis"/>
              <a:cs typeface="Dosis"/>
              <a:sym typeface="Dosis"/>
            </a:endParaRPr>
          </a:p>
        </p:txBody>
      </p:sp>
      <p:sp>
        <p:nvSpPr>
          <p:cNvPr id="767" name="Google Shape;767;g23ed42dd612_0_64"/>
          <p:cNvSpPr txBox="1"/>
          <p:nvPr/>
        </p:nvSpPr>
        <p:spPr>
          <a:xfrm>
            <a:off x="4122075" y="5799000"/>
            <a:ext cx="3572400" cy="3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300">
              <a:latin typeface="Dosis"/>
              <a:ea typeface="Dosis"/>
              <a:cs typeface="Dosis"/>
              <a:sym typeface="Dosi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4abca23b35dc7168_0"/>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Feature Tambahan</a:t>
            </a:r>
            <a:endParaRPr/>
          </a:p>
        </p:txBody>
      </p:sp>
      <p:sp>
        <p:nvSpPr>
          <p:cNvPr id="773" name="Google Shape;773;g4abca23b35dc7168_0"/>
          <p:cNvSpPr txBox="1"/>
          <p:nvPr>
            <p:ph idx="1" type="body"/>
          </p:nvPr>
        </p:nvSpPr>
        <p:spPr>
          <a:xfrm>
            <a:off x="1102750" y="1536625"/>
            <a:ext cx="10673700" cy="4555200"/>
          </a:xfrm>
          <a:prstGeom prst="rect">
            <a:avLst/>
          </a:prstGeom>
        </p:spPr>
        <p:txBody>
          <a:bodyPr anchorCtr="0" anchor="t" bIns="121900" lIns="121900" spcFirstLastPara="1" rIns="121900" wrap="square" tIns="121900">
            <a:normAutofit/>
          </a:bodyPr>
          <a:lstStyle/>
          <a:p>
            <a:pPr indent="-349250" lvl="0" marL="457200" rtl="0" algn="l">
              <a:spcBef>
                <a:spcPts val="0"/>
              </a:spcBef>
              <a:spcAft>
                <a:spcPts val="0"/>
              </a:spcAft>
              <a:buSzPts val="1900"/>
              <a:buAutoNum type="arabicPeriod"/>
            </a:pPr>
            <a:r>
              <a:rPr b="1" lang="en-US"/>
              <a:t>New</a:t>
            </a:r>
            <a:endParaRPr b="1"/>
          </a:p>
          <a:p>
            <a:pPr indent="0" lvl="0" marL="457200" rtl="0" algn="l">
              <a:spcBef>
                <a:spcPts val="0"/>
              </a:spcBef>
              <a:spcAft>
                <a:spcPts val="0"/>
              </a:spcAft>
              <a:buNone/>
            </a:pPr>
            <a:r>
              <a:rPr lang="en-US"/>
              <a:t>Nasabah baru yang belum pernah dihubungi sebelumnya (Pdays = -1)</a:t>
            </a:r>
            <a:endParaRPr/>
          </a:p>
          <a:p>
            <a:pPr indent="-349250" lvl="0" marL="457200" rtl="0" algn="l">
              <a:spcBef>
                <a:spcPts val="0"/>
              </a:spcBef>
              <a:spcAft>
                <a:spcPts val="0"/>
              </a:spcAft>
              <a:buSzPts val="1900"/>
              <a:buAutoNum type="arabicPeriod"/>
            </a:pPr>
            <a:r>
              <a:rPr b="1" lang="en-US"/>
              <a:t>In_debt</a:t>
            </a:r>
            <a:endParaRPr b="1"/>
          </a:p>
          <a:p>
            <a:pPr indent="0" lvl="0" marL="457200" rtl="0" algn="l">
              <a:spcBef>
                <a:spcPts val="0"/>
              </a:spcBef>
              <a:spcAft>
                <a:spcPts val="0"/>
              </a:spcAft>
              <a:buNone/>
            </a:pPr>
            <a:r>
              <a:rPr lang="en-US"/>
              <a:t>Saldo balance bernilai negatif</a:t>
            </a:r>
            <a:endParaRPr/>
          </a:p>
          <a:p>
            <a:pPr indent="-349250" lvl="0" marL="457200" rtl="0" algn="l">
              <a:spcBef>
                <a:spcPts val="0"/>
              </a:spcBef>
              <a:spcAft>
                <a:spcPts val="0"/>
              </a:spcAft>
              <a:buSzPts val="1900"/>
              <a:buAutoNum type="arabicPeriod"/>
            </a:pPr>
            <a:r>
              <a:rPr b="1" lang="en-US"/>
              <a:t>Spam</a:t>
            </a:r>
            <a:endParaRPr b="1"/>
          </a:p>
          <a:p>
            <a:pPr indent="0" lvl="0" marL="457200" rtl="0" algn="l">
              <a:spcBef>
                <a:spcPts val="0"/>
              </a:spcBef>
              <a:spcAft>
                <a:spcPts val="0"/>
              </a:spcAft>
              <a:buNone/>
            </a:pPr>
            <a:r>
              <a:rPr lang="en-US"/>
              <a:t>Campaign sudah diberikan sebanyak 3 kali atau lebih</a:t>
            </a:r>
            <a:endParaRPr/>
          </a:p>
          <a:p>
            <a:pPr indent="-349250" lvl="0" marL="457200" rtl="0" algn="l">
              <a:spcBef>
                <a:spcPts val="0"/>
              </a:spcBef>
              <a:spcAft>
                <a:spcPts val="0"/>
              </a:spcAft>
              <a:buSzPts val="1900"/>
              <a:buAutoNum type="arabicPeriod"/>
            </a:pPr>
            <a:r>
              <a:rPr b="1" lang="en-US"/>
              <a:t>Gen Z</a:t>
            </a:r>
            <a:endParaRPr b="1"/>
          </a:p>
          <a:p>
            <a:pPr indent="0" lvl="0" marL="457200" rtl="0" algn="l">
              <a:spcBef>
                <a:spcPts val="0"/>
              </a:spcBef>
              <a:spcAft>
                <a:spcPts val="0"/>
              </a:spcAft>
              <a:buNone/>
            </a:pPr>
            <a:r>
              <a:rPr lang="en-US"/>
              <a:t>Umur nasabah masih 26 tahun atau ke bawah.</a:t>
            </a:r>
            <a:endParaRPr/>
          </a:p>
          <a:p>
            <a:pPr indent="-349250" lvl="0" marL="457200" rtl="0" algn="l">
              <a:spcBef>
                <a:spcPts val="0"/>
              </a:spcBef>
              <a:spcAft>
                <a:spcPts val="0"/>
              </a:spcAft>
              <a:buSzPts val="1900"/>
              <a:buAutoNum type="arabicPeriod"/>
            </a:pPr>
            <a:r>
              <a:rPr b="1" lang="en-US"/>
              <a:t>Sassy</a:t>
            </a:r>
            <a:endParaRPr b="1"/>
          </a:p>
          <a:p>
            <a:pPr indent="0" lvl="0" marL="457200" rtl="0" algn="l">
              <a:spcBef>
                <a:spcPts val="0"/>
              </a:spcBef>
              <a:spcAft>
                <a:spcPts val="0"/>
              </a:spcAft>
              <a:buNone/>
            </a:pPr>
            <a:r>
              <a:rPr lang="en-US"/>
              <a:t>durasi nasabah dalam penelponan terakhir adalah di atas 10 menit (600 detik)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23ed42dd612_0_36"/>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79" name="Google Shape;779;g23ed42dd612_0_36"/>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Feature Extraction</a:t>
            </a:r>
            <a:endParaRPr sz="3300">
              <a:solidFill>
                <a:schemeClr val="lt1"/>
              </a:solidFill>
              <a:latin typeface="Montserrat"/>
              <a:ea typeface="Montserrat"/>
              <a:cs typeface="Montserrat"/>
              <a:sym typeface="Montserrat"/>
            </a:endParaRPr>
          </a:p>
        </p:txBody>
      </p:sp>
      <p:sp>
        <p:nvSpPr>
          <p:cNvPr id="780" name="Google Shape;780;g23ed42dd612_0_36"/>
          <p:cNvSpPr txBox="1"/>
          <p:nvPr/>
        </p:nvSpPr>
        <p:spPr>
          <a:xfrm>
            <a:off x="848625" y="1160238"/>
            <a:ext cx="2193900" cy="53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'age',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'education',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'default',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'balance',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'housing',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'loan',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'day',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'month',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'duration',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'campaign',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'pdays',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'previous',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'y',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2F5496"/>
                </a:solidFill>
                <a:latin typeface="Courier New"/>
                <a:ea typeface="Courier New"/>
                <a:cs typeface="Courier New"/>
                <a:sym typeface="Courier New"/>
              </a:rPr>
              <a:t>'log_balance', </a:t>
            </a:r>
            <a:endParaRPr sz="1300">
              <a:solidFill>
                <a:srgbClr val="2F5496"/>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2F5496"/>
                </a:solidFill>
                <a:latin typeface="Courier New"/>
                <a:ea typeface="Courier New"/>
                <a:cs typeface="Courier New"/>
                <a:sym typeface="Courier New"/>
              </a:rPr>
              <a:t>'campaign_norm', </a:t>
            </a:r>
            <a:endParaRPr sz="1300">
              <a:solidFill>
                <a:srgbClr val="2F5496"/>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2F5496"/>
                </a:solidFill>
                <a:latin typeface="Courier New"/>
                <a:ea typeface="Courier New"/>
                <a:cs typeface="Courier New"/>
                <a:sym typeface="Courier New"/>
              </a:rPr>
              <a:t>'campaign_std',</a:t>
            </a:r>
            <a:r>
              <a:rPr lang="en-US" sz="1300">
                <a:solidFill>
                  <a:schemeClr val="accent2"/>
                </a:solidFill>
                <a:latin typeface="Courier New"/>
                <a:ea typeface="Courier New"/>
                <a:cs typeface="Courier New"/>
                <a:sym typeface="Courier New"/>
              </a:rPr>
              <a:t>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'job_admin.',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'job_blue-collar',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'job_entrepreneur',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'job_housemaid',</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'job_management',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'job_retired',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'job_self-employed’,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'job_services',</a:t>
            </a:r>
            <a:r>
              <a:rPr lang="en-US" sz="1300">
                <a:solidFill>
                  <a:srgbClr val="A31515"/>
                </a:solidFill>
                <a:highlight>
                  <a:srgbClr val="FFFFFF"/>
                </a:highlight>
                <a:latin typeface="Courier New"/>
                <a:ea typeface="Courier New"/>
                <a:cs typeface="Courier New"/>
                <a:sym typeface="Courier New"/>
              </a:rPr>
              <a:t> </a:t>
            </a:r>
            <a:endParaRPr sz="1300">
              <a:solidFill>
                <a:srgbClr val="A31515"/>
              </a:solidFill>
            </a:endParaRPr>
          </a:p>
        </p:txBody>
      </p:sp>
      <p:sp>
        <p:nvSpPr>
          <p:cNvPr id="781" name="Google Shape;781;g23ed42dd612_0_36"/>
          <p:cNvSpPr txBox="1"/>
          <p:nvPr/>
        </p:nvSpPr>
        <p:spPr>
          <a:xfrm>
            <a:off x="2996625" y="1194225"/>
            <a:ext cx="2193900" cy="55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'job_student',</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'job_technician',</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'job_unemployed',</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'job_unknown',</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'marital_divorced',</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'marital_married',</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'marital_single',</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'contact_cellular',</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'contact_telephone',</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'contact_unknown',</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'poutcome_failure',</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'poutcome_other',</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'poutcome_success',</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'poutcome_unknown',</a:t>
            </a:r>
            <a:r>
              <a:rPr lang="en-US" sz="1300">
                <a:solidFill>
                  <a:schemeClr val="accent2"/>
                </a:solidFill>
                <a:latin typeface="Courier New"/>
                <a:ea typeface="Courier New"/>
                <a:cs typeface="Courier New"/>
                <a:sym typeface="Courier New"/>
              </a:rPr>
              <a:t>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'new',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'in_debt',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'spam',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'Gen Z',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'sassy',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'dependent',</a:t>
            </a:r>
            <a:r>
              <a:rPr lang="en-US" sz="1300">
                <a:solidFill>
                  <a:srgbClr val="019FAB"/>
                </a:solidFill>
                <a:latin typeface="Courier New"/>
                <a:ea typeface="Courier New"/>
                <a:cs typeface="Courier New"/>
                <a:sym typeface="Courier New"/>
              </a:rPr>
              <a:t> </a:t>
            </a:r>
            <a:endParaRPr sz="1300">
              <a:solidFill>
                <a:srgbClr val="019FAB"/>
              </a:solidFill>
              <a:latin typeface="Courier New"/>
              <a:ea typeface="Courier New"/>
              <a:cs typeface="Courier New"/>
              <a:sym typeface="Courier New"/>
            </a:endParaRPr>
          </a:p>
          <a:p>
            <a:pPr indent="0" lvl="0" marL="0" rtl="0" algn="l">
              <a:spcBef>
                <a:spcPts val="0"/>
              </a:spcBef>
              <a:spcAft>
                <a:spcPts val="0"/>
              </a:spcAft>
              <a:buNone/>
            </a:pPr>
            <a:r>
              <a:t/>
            </a:r>
            <a:endParaRPr sz="1300">
              <a:solidFill>
                <a:srgbClr val="019FAB"/>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'border',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300">
                <a:solidFill>
                  <a:schemeClr val="accent2"/>
                </a:solidFill>
                <a:latin typeface="Courier New"/>
                <a:ea typeface="Courier New"/>
                <a:cs typeface="Courier New"/>
                <a:sym typeface="Courier New"/>
              </a:rPr>
              <a:t>'deposito'</a:t>
            </a:r>
            <a:endParaRPr b="1" sz="1300">
              <a:solidFill>
                <a:schemeClr val="dk1"/>
              </a:solidFill>
            </a:endParaRPr>
          </a:p>
          <a:p>
            <a:pPr indent="0" lvl="0" marL="0" rtl="0" algn="l">
              <a:spcBef>
                <a:spcPts val="0"/>
              </a:spcBef>
              <a:spcAft>
                <a:spcPts val="0"/>
              </a:spcAft>
              <a:buNone/>
            </a:pPr>
            <a:r>
              <a:t/>
            </a:r>
            <a:endParaRPr sz="1300"/>
          </a:p>
        </p:txBody>
      </p:sp>
      <p:pic>
        <p:nvPicPr>
          <p:cNvPr id="782" name="Google Shape;782;g23ed42dd612_0_36"/>
          <p:cNvPicPr preferRelativeResize="0"/>
          <p:nvPr/>
        </p:nvPicPr>
        <p:blipFill>
          <a:blip r:embed="rId3">
            <a:alphaModFix/>
          </a:blip>
          <a:stretch>
            <a:fillRect/>
          </a:stretch>
        </p:blipFill>
        <p:spPr>
          <a:xfrm>
            <a:off x="5343275" y="1270425"/>
            <a:ext cx="6661623" cy="5511373"/>
          </a:xfrm>
          <a:prstGeom prst="rect">
            <a:avLst/>
          </a:prstGeom>
          <a:noFill/>
          <a:ln>
            <a:noFill/>
          </a:ln>
        </p:spPr>
      </p:pic>
      <p:sp>
        <p:nvSpPr>
          <p:cNvPr id="783" name="Google Shape;783;g23ed42dd612_0_36"/>
          <p:cNvSpPr/>
          <p:nvPr/>
        </p:nvSpPr>
        <p:spPr>
          <a:xfrm rot="5400000">
            <a:off x="5052050" y="850400"/>
            <a:ext cx="266100" cy="7635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3ed42dd612_0_4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89" name="Google Shape;789;g23ed42dd612_0_42"/>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Feature Selection</a:t>
            </a:r>
            <a:endParaRPr sz="3300">
              <a:solidFill>
                <a:schemeClr val="lt1"/>
              </a:solidFill>
              <a:latin typeface="Montserrat"/>
              <a:ea typeface="Montserrat"/>
              <a:cs typeface="Montserrat"/>
              <a:sym typeface="Montserrat"/>
            </a:endParaRPr>
          </a:p>
        </p:txBody>
      </p:sp>
      <p:pic>
        <p:nvPicPr>
          <p:cNvPr id="790" name="Google Shape;790;g23ed42dd612_0_42"/>
          <p:cNvPicPr preferRelativeResize="0"/>
          <p:nvPr/>
        </p:nvPicPr>
        <p:blipFill>
          <a:blip r:embed="rId3">
            <a:alphaModFix/>
          </a:blip>
          <a:stretch>
            <a:fillRect/>
          </a:stretch>
        </p:blipFill>
        <p:spPr>
          <a:xfrm>
            <a:off x="6768074" y="1194225"/>
            <a:ext cx="4734475" cy="4877276"/>
          </a:xfrm>
          <a:prstGeom prst="rect">
            <a:avLst/>
          </a:prstGeom>
          <a:noFill/>
          <a:ln>
            <a:noFill/>
          </a:ln>
        </p:spPr>
      </p:pic>
      <p:sp>
        <p:nvSpPr>
          <p:cNvPr id="791" name="Google Shape;791;g23ed42dd612_0_42"/>
          <p:cNvSpPr txBox="1"/>
          <p:nvPr/>
        </p:nvSpPr>
        <p:spPr>
          <a:xfrm>
            <a:off x="1315700" y="1632125"/>
            <a:ext cx="4341600" cy="3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Dipilih fitur-fitur yang dinilai membantu dalam menentukan hasil dari target “deposito”:</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"log_balance"</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"balance"</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"pdays"</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"campaign"</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"new"</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"age"</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"duration"</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"housing"</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"loan"</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"in_debt"</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"spam"</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"Gen Z"</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"sassy"</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"dependent"</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23ed42dd612_0_7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97" name="Google Shape;797;g23ed42dd612_0_71"/>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Feature Selection</a:t>
            </a:r>
            <a:endParaRPr sz="3300">
              <a:solidFill>
                <a:schemeClr val="lt1"/>
              </a:solidFill>
              <a:latin typeface="Montserrat"/>
              <a:ea typeface="Montserrat"/>
              <a:cs typeface="Montserrat"/>
              <a:sym typeface="Montserrat"/>
            </a:endParaRPr>
          </a:p>
        </p:txBody>
      </p:sp>
      <p:sp>
        <p:nvSpPr>
          <p:cNvPr id="798" name="Google Shape;798;g23ed42dd612_0_71"/>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
        <p:nvSpPr>
          <p:cNvPr id="799" name="Google Shape;799;g23ed42dd612_0_71"/>
          <p:cNvSpPr txBox="1"/>
          <p:nvPr/>
        </p:nvSpPr>
        <p:spPr>
          <a:xfrm>
            <a:off x="736175" y="1487875"/>
            <a:ext cx="5622300" cy="50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US" sz="1500">
                <a:solidFill>
                  <a:schemeClr val="accent2"/>
                </a:solidFill>
                <a:latin typeface="Dosis"/>
                <a:ea typeface="Dosis"/>
                <a:cs typeface="Dosis"/>
                <a:sym typeface="Dosis"/>
              </a:rPr>
              <a:t>INSIGHT</a:t>
            </a:r>
            <a:endParaRPr sz="1500">
              <a:solidFill>
                <a:schemeClr val="accent2"/>
              </a:solidFill>
              <a:latin typeface="Dosis"/>
              <a:ea typeface="Dosis"/>
              <a:cs typeface="Dosis"/>
              <a:sym typeface="Dosis"/>
            </a:endParaRPr>
          </a:p>
          <a:p>
            <a:pPr indent="-323850" lvl="0" marL="457200" rtl="0" algn="l">
              <a:lnSpc>
                <a:spcPct val="115000"/>
              </a:lnSpc>
              <a:spcBef>
                <a:spcPts val="120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Log_balance &amp; balance = korelasi lumayan tinggi tapi masih dibawah 0.7, yaitu 0.59. kayaknya di drop aja yg balance nya supaya lebih cepet proses ML nya berhubung data nya sudah di log juga (?)</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campaign = korelasi dengan spam cukup tinggi, 0.61 . not sure di drop apa engga</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pdays dan new = nilai korelasi -0.87 --&gt; hubungan linear negatif yang kuat. tapi apakah ada kausalitas? --&gt; im not sure, artinya semakin banyak jumlah days of called yg terlewati semakin baru new nya (?) tapi kayaknya ini hapus aja yg pdays</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age = korelasi negatif sm gen z tapi wajar dan aman</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duration dan sassy = korelasi tinggi 0.77 akan menghapus duration</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dependent = sepertinya nilai korelasinya -0.1 semua, belum tau mau diapain</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pdays, housing, loan = aman</a:t>
            </a:r>
            <a:endParaRPr sz="1500">
              <a:solidFill>
                <a:schemeClr val="accent2"/>
              </a:solidFill>
              <a:latin typeface="Dosis"/>
              <a:ea typeface="Dosis"/>
              <a:cs typeface="Dosis"/>
              <a:sym typeface="Dosis"/>
            </a:endParaRPr>
          </a:p>
          <a:p>
            <a:pPr indent="0" lvl="0" marL="0" rtl="0" algn="l">
              <a:spcBef>
                <a:spcPts val="1200"/>
              </a:spcBef>
              <a:spcAft>
                <a:spcPts val="0"/>
              </a:spcAft>
              <a:buNone/>
            </a:pPr>
            <a:r>
              <a:t/>
            </a:r>
            <a:endParaRPr sz="1700">
              <a:latin typeface="Dosis"/>
              <a:ea typeface="Dosis"/>
              <a:cs typeface="Dosis"/>
              <a:sym typeface="Dosis"/>
            </a:endParaRPr>
          </a:p>
        </p:txBody>
      </p:sp>
      <p:pic>
        <p:nvPicPr>
          <p:cNvPr id="800" name="Google Shape;800;g23ed42dd612_0_71"/>
          <p:cNvPicPr preferRelativeResize="0"/>
          <p:nvPr/>
        </p:nvPicPr>
        <p:blipFill>
          <a:blip r:embed="rId3">
            <a:alphaModFix/>
          </a:blip>
          <a:stretch>
            <a:fillRect/>
          </a:stretch>
        </p:blipFill>
        <p:spPr>
          <a:xfrm>
            <a:off x="6768074" y="1194225"/>
            <a:ext cx="4734475" cy="48772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g267e658029b_9_4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806" name="Google Shape;806;g267e658029b_9_42"/>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100"/>
              <a:buFont typeface="Arial"/>
              <a:buNone/>
            </a:pPr>
            <a:r>
              <a:rPr b="1" i="0" lang="en-US" sz="3100" u="none" cap="none" strike="noStrike">
                <a:solidFill>
                  <a:schemeClr val="dk1"/>
                </a:solidFill>
                <a:latin typeface="Dosis"/>
                <a:ea typeface="Dosis"/>
                <a:cs typeface="Dosis"/>
                <a:sym typeface="Dosis"/>
              </a:rPr>
              <a:t>Repository GIT:</a:t>
            </a:r>
            <a:endParaRPr b="1" i="0" sz="3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3100"/>
              <a:buFont typeface="Arial"/>
              <a:buNone/>
            </a:pPr>
            <a:r>
              <a:t/>
            </a:r>
            <a:endParaRPr b="1" i="0" sz="3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3100"/>
              <a:buFont typeface="Arial"/>
              <a:buNone/>
            </a:pPr>
            <a:r>
              <a:t/>
            </a:r>
            <a:endParaRPr b="1" i="0" sz="3100" u="none" cap="none" strike="noStrike">
              <a:solidFill>
                <a:schemeClr val="dk1"/>
              </a:solidFill>
              <a:latin typeface="Dosis"/>
              <a:ea typeface="Dosis"/>
              <a:cs typeface="Dosis"/>
              <a:sym typeface="Dosis"/>
            </a:endParaRPr>
          </a:p>
        </p:txBody>
      </p:sp>
      <p:sp>
        <p:nvSpPr>
          <p:cNvPr id="807" name="Google Shape;807;g267e658029b_9_42"/>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GIT</a:t>
            </a:r>
            <a:endParaRPr sz="3300">
              <a:solidFill>
                <a:schemeClr val="lt1"/>
              </a:solidFill>
              <a:latin typeface="Montserrat"/>
              <a:ea typeface="Montserrat"/>
              <a:cs typeface="Montserrat"/>
              <a:sym typeface="Montserrat"/>
            </a:endParaRPr>
          </a:p>
        </p:txBody>
      </p:sp>
      <p:sp>
        <p:nvSpPr>
          <p:cNvPr id="808" name="Google Shape;808;g267e658029b_9_42">
            <a:hlinkClick r:id="rId3"/>
          </p:cNvPr>
          <p:cNvSpPr txBox="1"/>
          <p:nvPr/>
        </p:nvSpPr>
        <p:spPr>
          <a:xfrm>
            <a:off x="1629250" y="3334275"/>
            <a:ext cx="9415500" cy="9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sng" cap="none" strike="noStrike">
                <a:solidFill>
                  <a:schemeClr val="hlink"/>
                </a:solidFill>
                <a:latin typeface="Dosis"/>
                <a:ea typeface="Dosis"/>
                <a:cs typeface="Dosis"/>
                <a:sym typeface="Dosis"/>
                <a:hlinkClick r:id="rId4"/>
              </a:rPr>
              <a:t>Link Github Kelompok 1 - Data Whiz</a:t>
            </a:r>
            <a:endParaRPr b="1" i="0" sz="4800" u="none" cap="none" strike="noStrike">
              <a:solidFill>
                <a:srgbClr val="000000"/>
              </a:solidFill>
              <a:latin typeface="Dosis"/>
              <a:ea typeface="Dosis"/>
              <a:cs typeface="Dosis"/>
              <a:sym typeface="Dosi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2" name="Shape 812"/>
        <p:cNvGrpSpPr/>
        <p:nvPr/>
      </p:nvGrpSpPr>
      <p:grpSpPr>
        <a:xfrm>
          <a:off x="0" y="0"/>
          <a:ext cx="0" cy="0"/>
          <a:chOff x="0" y="0"/>
          <a:chExt cx="0" cy="0"/>
        </a:xfrm>
      </p:grpSpPr>
      <p:sp>
        <p:nvSpPr>
          <p:cNvPr id="813" name="Google Shape;813;g23ed42dd612_0_48"/>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814" name="Google Shape;814;g23ed42dd612_0_48"/>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xxx</a:t>
            </a:r>
            <a:endParaRPr sz="3300">
              <a:solidFill>
                <a:schemeClr val="lt1"/>
              </a:solidFill>
              <a:latin typeface="Montserrat"/>
              <a:ea typeface="Montserrat"/>
              <a:cs typeface="Montserrat"/>
              <a:sym typeface="Montserrat"/>
            </a:endParaRPr>
          </a:p>
        </p:txBody>
      </p:sp>
      <p:sp>
        <p:nvSpPr>
          <p:cNvPr id="815" name="Google Shape;815;g23ed42dd612_0_48"/>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23ed42dd612_0_3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821" name="Google Shape;821;g23ed42dd612_0_30"/>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xxx</a:t>
            </a:r>
            <a:endParaRPr sz="3300">
              <a:solidFill>
                <a:schemeClr val="lt1"/>
              </a:solidFill>
              <a:latin typeface="Montserrat"/>
              <a:ea typeface="Montserrat"/>
              <a:cs typeface="Montserrat"/>
              <a:sym typeface="Montserrat"/>
            </a:endParaRPr>
          </a:p>
        </p:txBody>
      </p:sp>
      <p:sp>
        <p:nvSpPr>
          <p:cNvPr id="822" name="Google Shape;822;g23ed42dd612_0_30"/>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sp>
        <p:nvSpPr>
          <p:cNvPr id="230" name="Google Shape;230;g25d3724e0ef_2_1627"/>
          <p:cNvSpPr/>
          <p:nvPr/>
        </p:nvSpPr>
        <p:spPr>
          <a:xfrm>
            <a:off x="0" y="532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31" name="Google Shape;231;g25d3724e0ef_2_1627"/>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Apa objective yang sesuai dengan goal</a:t>
            </a:r>
            <a:endParaRPr sz="3600">
              <a:solidFill>
                <a:schemeClr val="lt1"/>
              </a:solidFill>
              <a:latin typeface="Arial"/>
              <a:ea typeface="Arial"/>
              <a:cs typeface="Arial"/>
              <a:sym typeface="Arial"/>
            </a:endParaRPr>
          </a:p>
        </p:txBody>
      </p:sp>
      <p:pic>
        <p:nvPicPr>
          <p:cNvPr id="232" name="Google Shape;232;g25d3724e0ef_2_1627"/>
          <p:cNvPicPr preferRelativeResize="0"/>
          <p:nvPr>
            <p:ph idx="1" type="body"/>
          </p:nvPr>
        </p:nvPicPr>
        <p:blipFill rotWithShape="1">
          <a:blip r:embed="rId3">
            <a:alphaModFix/>
          </a:blip>
          <a:srcRect b="0" l="0" r="0" t="0"/>
          <a:stretch/>
        </p:blipFill>
        <p:spPr>
          <a:xfrm>
            <a:off x="454579" y="2231170"/>
            <a:ext cx="4335900" cy="4335900"/>
          </a:xfrm>
          <a:prstGeom prst="rect">
            <a:avLst/>
          </a:prstGeom>
          <a:noFill/>
          <a:ln>
            <a:noFill/>
          </a:ln>
        </p:spPr>
      </p:pic>
      <p:sp>
        <p:nvSpPr>
          <p:cNvPr id="233" name="Google Shape;233;g25d3724e0ef_2_1627"/>
          <p:cNvSpPr txBox="1"/>
          <p:nvPr/>
        </p:nvSpPr>
        <p:spPr>
          <a:xfrm>
            <a:off x="2418081" y="1554436"/>
            <a:ext cx="8818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F5496"/>
                </a:solidFill>
                <a:latin typeface="Dosis"/>
                <a:ea typeface="Dosis"/>
                <a:cs typeface="Dosis"/>
                <a:sym typeface="Dosis"/>
              </a:rPr>
              <a:t>Membuat Machine Learning dengan jenis Supervised Learning (tipe Classification)</a:t>
            </a:r>
            <a:endParaRPr b="0" i="0" sz="1500" u="none" cap="none" strike="noStrike">
              <a:solidFill>
                <a:srgbClr val="000000"/>
              </a:solidFill>
              <a:latin typeface="Arial"/>
              <a:ea typeface="Arial"/>
              <a:cs typeface="Arial"/>
              <a:sym typeface="Arial"/>
            </a:endParaRPr>
          </a:p>
        </p:txBody>
      </p:sp>
      <p:sp>
        <p:nvSpPr>
          <p:cNvPr id="234" name="Google Shape;234;g25d3724e0ef_2_1627"/>
          <p:cNvSpPr txBox="1"/>
          <p:nvPr/>
        </p:nvSpPr>
        <p:spPr>
          <a:xfrm>
            <a:off x="5234739" y="2166883"/>
            <a:ext cx="6840300" cy="1508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1F3864"/>
                </a:solidFill>
                <a:latin typeface="Dosis"/>
                <a:ea typeface="Dosis"/>
                <a:cs typeface="Dosis"/>
                <a:sym typeface="Dosis"/>
              </a:rPr>
              <a:t>Mendapatkan wawasan faktor apa yang paling mempengaruhi seseorang untuk mau membuka rekening deposito</a:t>
            </a:r>
            <a:endParaRPr b="1" i="0" sz="1900" u="none" cap="none" strike="noStrike">
              <a:solidFill>
                <a:srgbClr val="1F3864"/>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Hal-hal yang bisa jadi mempengaruhi: jumlah saldo, lama pembukaan tabungan, jenis kelamin, dan hal-hal lainnya. </a:t>
            </a:r>
            <a:endParaRPr b="0" i="0" sz="1800" u="none" cap="none" strike="noStrike">
              <a:solidFill>
                <a:srgbClr val="000000"/>
              </a:solidFill>
              <a:latin typeface="Dosis"/>
              <a:ea typeface="Dosis"/>
              <a:cs typeface="Dosis"/>
              <a:sym typeface="Dosis"/>
            </a:endParaRPr>
          </a:p>
        </p:txBody>
      </p:sp>
      <p:sp>
        <p:nvSpPr>
          <p:cNvPr id="235" name="Google Shape;235;g25d3724e0ef_2_1627"/>
          <p:cNvSpPr txBox="1"/>
          <p:nvPr/>
        </p:nvSpPr>
        <p:spPr>
          <a:xfrm>
            <a:off x="5189139" y="4318359"/>
            <a:ext cx="69315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t/>
            </a:r>
            <a:endParaRPr b="1" i="0" sz="1900" u="none" cap="none" strike="noStrike">
              <a:solidFill>
                <a:srgbClr val="1F3864"/>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1F3864"/>
                </a:solidFill>
                <a:latin typeface="Dosis"/>
                <a:ea typeface="Dosis"/>
                <a:cs typeface="Dosis"/>
                <a:sym typeface="Dosis"/>
              </a:rPr>
              <a:t>Teramati adanya kenaikan pada secondary metrics</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Kenaikan nilai pada metrics utama diprediksi akan memberikan kontribusi pada nilai secondary metrics yang lainnya (cost yang menurun, CPH yang meningkat, dan lain sebagainya)</a:t>
            </a:r>
            <a:r>
              <a:rPr b="0" i="0" lang="en-US" sz="1900" u="none" cap="none" strike="noStrike">
                <a:solidFill>
                  <a:srgbClr val="000000"/>
                </a:solidFill>
                <a:latin typeface="Dosis"/>
                <a:ea typeface="Dosis"/>
                <a:cs typeface="Dosis"/>
                <a:sym typeface="Dosis"/>
              </a:rPr>
              <a:t>. </a:t>
            </a:r>
            <a:endParaRPr b="0" i="0" sz="1900" u="none" cap="none" strike="noStrike">
              <a:solidFill>
                <a:schemeClr val="dk1"/>
              </a:solidFill>
              <a:latin typeface="Calibri"/>
              <a:ea typeface="Calibri"/>
              <a:cs typeface="Calibri"/>
              <a:sym typeface="Calibri"/>
            </a:endParaRPr>
          </a:p>
        </p:txBody>
      </p:sp>
      <p:sp>
        <p:nvSpPr>
          <p:cNvPr id="236" name="Google Shape;236;g25d3724e0ef_2_1627"/>
          <p:cNvSpPr txBox="1"/>
          <p:nvPr/>
        </p:nvSpPr>
        <p:spPr>
          <a:xfrm>
            <a:off x="5234739" y="3669617"/>
            <a:ext cx="6840300" cy="923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Wawasan ini selain berguna untuk klasifikasi nasabah oleh tim data, dapat juga berguna dalam memberikan masukan untuk input dari tim sales dan marketing untuk dilanjutkan dalam bentuk promo/kampanye yang relevan.</a:t>
            </a:r>
            <a:endParaRPr b="0" i="0" sz="1800" u="none" cap="none" strike="noStrike">
              <a:solidFill>
                <a:srgbClr val="000000"/>
              </a:solidFill>
              <a:latin typeface="Dosis"/>
              <a:ea typeface="Dosis"/>
              <a:cs typeface="Dosis"/>
              <a:sym typeface="Dosis"/>
            </a:endParaRPr>
          </a:p>
        </p:txBody>
      </p:sp>
      <p:sp>
        <p:nvSpPr>
          <p:cNvPr id="237" name="Google Shape;237;g25d3724e0ef_2_1627"/>
          <p:cNvSpPr txBox="1"/>
          <p:nvPr/>
        </p:nvSpPr>
        <p:spPr>
          <a:xfrm>
            <a:off x="5189139" y="6134562"/>
            <a:ext cx="6931500" cy="64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Perubahan dari indikator-indikator tersebut  perlu teramati sehingga menjadi objective tambahan pada project ini.</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g23ed42dd612_0_54"/>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828" name="Google Shape;828;g23ed42dd612_0_54"/>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xxx</a:t>
            </a:r>
            <a:endParaRPr sz="3300">
              <a:solidFill>
                <a:schemeClr val="lt1"/>
              </a:solidFill>
              <a:latin typeface="Montserrat"/>
              <a:ea typeface="Montserrat"/>
              <a:cs typeface="Montserrat"/>
              <a:sym typeface="Montserrat"/>
            </a:endParaRPr>
          </a:p>
        </p:txBody>
      </p:sp>
      <p:sp>
        <p:nvSpPr>
          <p:cNvPr id="829" name="Google Shape;829;g23ed42dd612_0_54"/>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sp>
        <p:nvSpPr>
          <p:cNvPr id="242" name="Google Shape;242;g25d3724e0ef_2_2027"/>
          <p:cNvSpPr/>
          <p:nvPr/>
        </p:nvSpPr>
        <p:spPr>
          <a:xfrm>
            <a:off x="0" y="532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43" name="Google Shape;243;g25d3724e0ef_2_2027"/>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Business metrics yang cocok untuk mengukur ketercapaian objective</a:t>
            </a:r>
            <a:endParaRPr sz="3600">
              <a:solidFill>
                <a:schemeClr val="lt1"/>
              </a:solidFill>
              <a:latin typeface="Arial"/>
              <a:ea typeface="Arial"/>
              <a:cs typeface="Arial"/>
              <a:sym typeface="Arial"/>
            </a:endParaRPr>
          </a:p>
        </p:txBody>
      </p:sp>
      <p:sp>
        <p:nvSpPr>
          <p:cNvPr id="244" name="Google Shape;244;g25d3724e0ef_2_2027"/>
          <p:cNvSpPr txBox="1"/>
          <p:nvPr/>
        </p:nvSpPr>
        <p:spPr>
          <a:xfrm>
            <a:off x="5850450" y="1824312"/>
            <a:ext cx="5781300" cy="1604700"/>
          </a:xfrm>
          <a:prstGeom prst="rect">
            <a:avLst/>
          </a:prstGeom>
          <a:blipFill rotWithShape="1">
            <a:blip r:embed="rId3">
              <a:alphaModFix/>
            </a:blip>
            <a:stretch>
              <a:fillRect b="-1517" l="-837" r="-844" t="-18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Arial"/>
              <a:ea typeface="Arial"/>
              <a:cs typeface="Arial"/>
              <a:sym typeface="Arial"/>
            </a:endParaRPr>
          </a:p>
        </p:txBody>
      </p:sp>
      <p:pic>
        <p:nvPicPr>
          <p:cNvPr id="245" name="Google Shape;245;g25d3724e0ef_2_2027"/>
          <p:cNvPicPr preferRelativeResize="0"/>
          <p:nvPr>
            <p:ph idx="1" type="body"/>
          </p:nvPr>
        </p:nvPicPr>
        <p:blipFill rotWithShape="1">
          <a:blip r:embed="rId4">
            <a:alphaModFix/>
          </a:blip>
          <a:srcRect b="0" l="0" r="0" t="0"/>
          <a:stretch/>
        </p:blipFill>
        <p:spPr>
          <a:xfrm>
            <a:off x="383462" y="1940665"/>
            <a:ext cx="5009100" cy="4351200"/>
          </a:xfrm>
          <a:prstGeom prst="rect">
            <a:avLst/>
          </a:prstGeom>
          <a:noFill/>
          <a:ln>
            <a:noFill/>
          </a:ln>
        </p:spPr>
      </p:pic>
      <p:sp>
        <p:nvSpPr>
          <p:cNvPr id="246" name="Google Shape;246;g25d3724e0ef_2_202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247" name="Google Shape;247;g25d3724e0ef_2_2027"/>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248" name="Google Shape;248;g25d3724e0ef_2_2027"/>
          <p:cNvSpPr txBox="1"/>
          <p:nvPr/>
        </p:nvSpPr>
        <p:spPr>
          <a:xfrm>
            <a:off x="5850450" y="3428995"/>
            <a:ext cx="5781300" cy="155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Dosis"/>
                <a:ea typeface="Dosis"/>
                <a:cs typeface="Dosis"/>
                <a:sym typeface="Dosis"/>
              </a:rPr>
              <a:t>Dilansir dari martech data Call Intelligence Index yang dikeluarkan oleh Invoca, conversion rate melalui telepon memiliki persentase antara 30 sampai 50 persen. artinya terdapat gap sekitar 20% dari conversion rate yang dimiliki. nilai gap ini akan menjadi tujuan akhir yang ingin dicapai.</a:t>
            </a:r>
            <a:endParaRPr b="0" i="0" sz="1500" u="none" cap="none" strike="noStrike">
              <a:solidFill>
                <a:srgbClr val="000000"/>
              </a:solidFill>
              <a:latin typeface="Arial"/>
              <a:ea typeface="Arial"/>
              <a:cs typeface="Arial"/>
              <a:sym typeface="Arial"/>
            </a:endParaRPr>
          </a:p>
        </p:txBody>
      </p:sp>
      <p:sp>
        <p:nvSpPr>
          <p:cNvPr id="249" name="Google Shape;249;g25d3724e0ef_2_2027"/>
          <p:cNvSpPr txBox="1"/>
          <p:nvPr/>
        </p:nvSpPr>
        <p:spPr>
          <a:xfrm>
            <a:off x="5850450" y="4879093"/>
            <a:ext cx="5852100" cy="184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Di tahun 2014, sebanyak 40 industri melakukan bisnis melalui telepon sebanyak 32 juta. Analyst menentukan bahwa pemasaran yang dilakukan melalui telepon bertanggung jawab sekitar 54 persen dari semua bisnis. Yang dimana sebanyak 45 persen berasal dari penelusuran secara mobile. [Sumber : </a:t>
            </a:r>
            <a:r>
              <a:rPr b="0" i="0" lang="en-US" sz="1900" u="sng" cap="none" strike="noStrike">
                <a:solidFill>
                  <a:schemeClr val="hlink"/>
                </a:solidFill>
                <a:latin typeface="Dosis"/>
                <a:ea typeface="Dosis"/>
                <a:cs typeface="Dosis"/>
                <a:sym typeface="Dosis"/>
                <a:hlinkClick r:id="rId5"/>
              </a:rPr>
              <a:t>Link</a:t>
            </a:r>
            <a:r>
              <a:rPr b="0" i="0" lang="en-US" sz="1900" u="none" cap="none" strike="noStrike">
                <a:solidFill>
                  <a:srgbClr val="000000"/>
                </a:solidFill>
                <a:latin typeface="Dosis"/>
                <a:ea typeface="Dosis"/>
                <a:cs typeface="Dosis"/>
                <a:sym typeface="Dosis"/>
              </a:rPr>
              <a:t>]</a:t>
            </a:r>
            <a:endParaRPr b="0" i="0" sz="1900" u="none" cap="none" strike="noStrike">
              <a:solidFill>
                <a:schemeClr val="dk1"/>
              </a:solidFill>
              <a:latin typeface="Dosis"/>
              <a:ea typeface="Dosis"/>
              <a:cs typeface="Dosis"/>
              <a:sym typeface="Dosi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sp>
        <p:nvSpPr>
          <p:cNvPr id="254" name="Google Shape;254;g23ba2970975_0_68"/>
          <p:cNvSpPr/>
          <p:nvPr/>
        </p:nvSpPr>
        <p:spPr>
          <a:xfrm>
            <a:off x="0" y="0"/>
            <a:ext cx="4868700" cy="68580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55" name="Google Shape;255;g23ba2970975_0_6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256" name="Google Shape;256;g23ba2970975_0_68"/>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257" name="Google Shape;257;g23ba2970975_0_68"/>
          <p:cNvSpPr txBox="1"/>
          <p:nvPr/>
        </p:nvSpPr>
        <p:spPr>
          <a:xfrm>
            <a:off x="852525" y="2093400"/>
            <a:ext cx="2974200" cy="267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1" i="0" lang="en-US" sz="4300" u="none" cap="none" strike="noStrike">
                <a:solidFill>
                  <a:schemeClr val="lt1"/>
                </a:solidFill>
                <a:latin typeface="Montserrat"/>
                <a:ea typeface="Montserrat"/>
                <a:cs typeface="Montserrat"/>
                <a:sym typeface="Montserrat"/>
              </a:rPr>
              <a:t>STAGE - 1</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300"/>
              <a:buFont typeface="Arial"/>
              <a:buNone/>
            </a:pPr>
            <a:r>
              <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lt1"/>
                </a:solidFill>
                <a:latin typeface="Montserrat"/>
                <a:ea typeface="Montserrat"/>
                <a:cs typeface="Montserrat"/>
                <a:sym typeface="Montserrat"/>
              </a:rPr>
              <a:t>Exploratory Data Analysis</a:t>
            </a:r>
            <a:endParaRPr b="0" i="0" sz="2900" u="none" cap="none" strike="noStrike">
              <a:solidFill>
                <a:schemeClr val="lt1"/>
              </a:solidFill>
              <a:latin typeface="Montserrat"/>
              <a:ea typeface="Montserrat"/>
              <a:cs typeface="Montserrat"/>
              <a:sym typeface="Montserrat"/>
            </a:endParaRPr>
          </a:p>
        </p:txBody>
      </p:sp>
      <p:sp>
        <p:nvSpPr>
          <p:cNvPr id="258" name="Google Shape;258;g23ba2970975_0_68"/>
          <p:cNvSpPr txBox="1"/>
          <p:nvPr/>
        </p:nvSpPr>
        <p:spPr>
          <a:xfrm>
            <a:off x="5943600" y="1695600"/>
            <a:ext cx="5384700" cy="3466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Descriptive Statistics</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Univariate Analysis</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Multivariate Analysis</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Business Insight</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Git</a:t>
            </a:r>
            <a:endParaRPr b="0" i="0" sz="3600" u="none" cap="none" strike="noStrike">
              <a:solidFill>
                <a:srgbClr val="019FAB"/>
              </a:solidFill>
              <a:latin typeface="Dosis"/>
              <a:ea typeface="Dosis"/>
              <a:cs typeface="Dosis"/>
              <a:sym typeface="Dosi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2023-07-25T14:09:58Z</dcterms:created>
  <dc:creator>User2</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9F208C597BF54AE989EEEC5868752DF4</vt:lpwstr>
  </property>
  <property fmtid="{D5CDD505-2E9C-101B-9397-08002B2CF9AE}" pid="3" name="KSOProductBuildVer">
    <vt:lpwstr>1033-11.2.0.11537</vt:lpwstr>
  </property>
</Properties>
</file>